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Lexend ExtraBold"/>
      <p:bold r:id="rId17"/>
    </p:embeddedFont>
    <p:embeddedFont>
      <p:font typeface="Lexend SemiBold"/>
      <p:regular r:id="rId18"/>
      <p:bold r:id="rId19"/>
    </p:embeddedFont>
    <p:embeddedFont>
      <p:font typeface="Lexend"/>
      <p:regular r:id="rId20"/>
      <p:bold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exend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Lexend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LexendExtraBold-bold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LexendSemiBold-bold.fntdata"/><Relationship Id="rId6" Type="http://schemas.openxmlformats.org/officeDocument/2006/relationships/slide" Target="slides/slide1.xml"/><Relationship Id="rId18" Type="http://schemas.openxmlformats.org/officeDocument/2006/relationships/font" Target="fonts/LexendSemiBol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d1a33d533e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d1a33d533e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d1a33d533e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d1a33d533e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d1a33d533e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d1a33d533e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d1a33d533e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d1a33d533e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d1a33d533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d1a33d533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d1a33d533e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d1a33d533e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d1a33d533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d1a33d533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d1a33d533e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d1a33d533e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d1a33d533e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d1a33d533e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d1a33d533e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d1a33d533e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784800" y="517000"/>
            <a:ext cx="7574400" cy="40038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BIENVENUE </a:t>
            </a:r>
            <a:endParaRPr sz="4000">
              <a:solidFill>
                <a:schemeClr val="dk2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EN</a:t>
            </a:r>
            <a:endParaRPr sz="4000">
              <a:solidFill>
                <a:schemeClr val="dk2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ENFER !</a:t>
            </a:r>
            <a:endParaRPr sz="4000">
              <a:solidFill>
                <a:schemeClr val="dk2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3436200" y="1000325"/>
            <a:ext cx="2791800" cy="9594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exend ExtraBold"/>
                <a:ea typeface="Lexend ExtraBold"/>
                <a:cs typeface="Lexend ExtraBold"/>
                <a:sym typeface="Lexend ExtraBold"/>
              </a:rPr>
              <a:t>Responsable : </a:t>
            </a:r>
            <a:endParaRPr>
              <a:latin typeface="Lexend ExtraBold"/>
              <a:ea typeface="Lexend ExtraBold"/>
              <a:cs typeface="Lexend ExtraBold"/>
              <a:sym typeface="Lexend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………………</a:t>
            </a:r>
            <a:r>
              <a:rPr lang="fr"/>
              <a:t>         </a:t>
            </a:r>
            <a:r>
              <a:rPr lang="fr"/>
              <a:t>………………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>
            <a:off x="6271275" y="711775"/>
            <a:ext cx="2416800" cy="714300"/>
          </a:xfrm>
          <a:prstGeom prst="wedgeRoundRectCallout">
            <a:avLst>
              <a:gd fmla="val -27033" name="adj1"/>
              <a:gd fmla="val 7220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Lexend"/>
                <a:ea typeface="Lexend"/>
                <a:cs typeface="Lexend"/>
                <a:sym typeface="Lexend"/>
              </a:rPr>
              <a:t>Euh… Est-ce que tu as regardé dans le RACI ?</a:t>
            </a:r>
            <a:endParaRPr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0" name="Google Shape;60;p14"/>
          <p:cNvSpPr/>
          <p:nvPr/>
        </p:nvSpPr>
        <p:spPr>
          <a:xfrm flipH="1">
            <a:off x="3638250" y="2070300"/>
            <a:ext cx="2208300" cy="714300"/>
          </a:xfrm>
          <a:prstGeom prst="wedgeRoundRectCallout">
            <a:avLst>
              <a:gd fmla="val -27033" name="adj1"/>
              <a:gd fmla="val 7220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Lexend"/>
                <a:ea typeface="Lexend"/>
                <a:cs typeface="Lexend"/>
                <a:sym typeface="Lexend"/>
              </a:rPr>
              <a:t>Est-ce que tu sais qui est responsable de cette donnée?</a:t>
            </a:r>
            <a:endParaRPr b="1"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/>
        </p:nvSpPr>
        <p:spPr>
          <a:xfrm>
            <a:off x="784800" y="517000"/>
            <a:ext cx="7574400" cy="40038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ET POURTANT…</a:t>
            </a:r>
            <a:endParaRPr sz="4000">
              <a:solidFill>
                <a:schemeClr val="dk2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ON A MIS LE PAQUET</a:t>
            </a:r>
            <a:endParaRPr sz="4000">
              <a:solidFill>
                <a:schemeClr val="dk2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/>
          <p:nvPr/>
        </p:nvSpPr>
        <p:spPr>
          <a:xfrm>
            <a:off x="478525" y="3005800"/>
            <a:ext cx="252600" cy="158700"/>
          </a:xfrm>
          <a:prstGeom prst="rect">
            <a:avLst/>
          </a:prstGeom>
          <a:solidFill>
            <a:srgbClr val="E2DD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/>
        </p:nvSpPr>
        <p:spPr>
          <a:xfrm>
            <a:off x="784800" y="517000"/>
            <a:ext cx="7574400" cy="40038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L’AUTOPSIE </a:t>
            </a:r>
            <a:endParaRPr sz="4000">
              <a:solidFill>
                <a:schemeClr val="dk2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DU </a:t>
            </a:r>
            <a:endParaRPr sz="4000">
              <a:solidFill>
                <a:schemeClr val="dk2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PROBLÈME</a:t>
            </a:r>
            <a:r>
              <a:rPr lang="fr" sz="4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 </a:t>
            </a:r>
            <a:endParaRPr sz="4000">
              <a:solidFill>
                <a:schemeClr val="dk2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/>
          <p:nvPr/>
        </p:nvSpPr>
        <p:spPr>
          <a:xfrm>
            <a:off x="6761825" y="1974200"/>
            <a:ext cx="440100" cy="238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">
                <a:solidFill>
                  <a:schemeClr val="dk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DATA FORENSICS</a:t>
            </a:r>
            <a:endParaRPr sz="30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81" name="Google Shape;81;p18"/>
          <p:cNvSpPr txBox="1"/>
          <p:nvPr/>
        </p:nvSpPr>
        <p:spPr>
          <a:xfrm rot="-4293408">
            <a:off x="1088182" y="3805486"/>
            <a:ext cx="659050" cy="3247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DATA QUALITY</a:t>
            </a:r>
            <a:endParaRPr sz="600">
              <a:solidFill>
                <a:schemeClr val="dk1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82" name="Google Shape;82;p18"/>
          <p:cNvSpPr/>
          <p:nvPr/>
        </p:nvSpPr>
        <p:spPr>
          <a:xfrm>
            <a:off x="2833050" y="1008875"/>
            <a:ext cx="2204700" cy="1088100"/>
          </a:xfrm>
          <a:prstGeom prst="wedgeRectCallout">
            <a:avLst>
              <a:gd fmla="val 77810" name="adj1"/>
              <a:gd fmla="val 53966" name="adj2"/>
            </a:avLst>
          </a:prstGeom>
          <a:solidFill>
            <a:srgbClr val="EEEEEE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69850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SemiBold"/>
              <a:buAutoNum type="arabicPeriod"/>
            </a:pPr>
            <a:r>
              <a:rPr lang="fr" sz="1100">
                <a:solidFill>
                  <a:schemeClr val="dk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 La responsabilité collective </a:t>
            </a:r>
            <a:endParaRPr sz="110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indent="-69850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SemiBold"/>
              <a:buAutoNum type="arabicPeriod"/>
            </a:pPr>
            <a:r>
              <a:rPr lang="fr" sz="1100">
                <a:solidFill>
                  <a:schemeClr val="dk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 L’illusion du titre</a:t>
            </a:r>
            <a:endParaRPr sz="110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indent="-69850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SemiBold"/>
              <a:buAutoNum type="arabicPeriod"/>
            </a:pPr>
            <a:r>
              <a:rPr lang="fr" sz="1100">
                <a:solidFill>
                  <a:schemeClr val="dk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 Décider c’est s’exposer</a:t>
            </a:r>
            <a:endParaRPr sz="110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indent="-69850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SemiBold"/>
              <a:buAutoNum type="arabicPeriod"/>
            </a:pPr>
            <a:r>
              <a:rPr lang="fr" sz="1100">
                <a:solidFill>
                  <a:schemeClr val="dk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 L’absence de Feedback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/>
        </p:nvSpPr>
        <p:spPr>
          <a:xfrm>
            <a:off x="784800" y="517000"/>
            <a:ext cx="7574400" cy="40038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LA QUÊTE</a:t>
            </a:r>
            <a:r>
              <a:rPr lang="fr" sz="4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 </a:t>
            </a:r>
            <a:endParaRPr sz="4000">
              <a:solidFill>
                <a:schemeClr val="dk2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0" title="ChatGPT Image 22 mars 2026, 21_24_08 (2).png"/>
          <p:cNvPicPr preferRelativeResize="0"/>
          <p:nvPr/>
        </p:nvPicPr>
        <p:blipFill rotWithShape="1">
          <a:blip r:embed="rId3">
            <a:alphaModFix/>
          </a:blip>
          <a:srcRect b="0" l="8144" r="7816" t="0"/>
          <a:stretch/>
        </p:blipFill>
        <p:spPr>
          <a:xfrm>
            <a:off x="0" y="0"/>
            <a:ext cx="58528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0"/>
          <p:cNvSpPr txBox="1"/>
          <p:nvPr/>
        </p:nvSpPr>
        <p:spPr>
          <a:xfrm>
            <a:off x="5737425" y="0"/>
            <a:ext cx="3138000" cy="509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4" name="Google Shape;94;p20"/>
          <p:cNvSpPr txBox="1"/>
          <p:nvPr/>
        </p:nvSpPr>
        <p:spPr>
          <a:xfrm>
            <a:off x="5852875" y="0"/>
            <a:ext cx="3291000" cy="5143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90001" lvl="0" marL="360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❏"/>
            </a:pPr>
            <a:r>
              <a:rPr b="1" lang="fr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Une responsabilité clairement attribuée</a:t>
            </a:r>
            <a:endParaRPr b="1"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90001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90001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❏"/>
            </a:pPr>
            <a:r>
              <a:rPr b="1" lang="fr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Une décision qui peut vraiment être prise</a:t>
            </a:r>
            <a:endParaRPr b="1"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90001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90001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❏"/>
            </a:pPr>
            <a:r>
              <a:rPr b="1" lang="fr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Un droit à l’erreur assumé</a:t>
            </a:r>
            <a:endParaRPr b="1"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90001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90001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❏"/>
            </a:pPr>
            <a:r>
              <a:rPr b="1" lang="fr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Des conséquences visibles</a:t>
            </a:r>
            <a:endParaRPr b="1"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/>
          <p:nvPr/>
        </p:nvSpPr>
        <p:spPr>
          <a:xfrm>
            <a:off x="784800" y="517000"/>
            <a:ext cx="7574400" cy="40038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EPILOGUE</a:t>
            </a:r>
            <a:r>
              <a:rPr lang="fr" sz="4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 </a:t>
            </a:r>
            <a:endParaRPr sz="4000">
              <a:solidFill>
                <a:schemeClr val="dk2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