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3" r:id="rId6"/>
    <p:sldMasterId id="2147483655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</p:sldIdLst>
  <p:sldSz cy="5143500" cx="9144000"/>
  <p:notesSz cx="6858000" cy="9144000"/>
  <p:embeddedFontLst>
    <p:embeddedFont>
      <p:font typeface="Raleway"/>
      <p:regular r:id="rId66"/>
      <p:bold r:id="rId67"/>
      <p:italic r:id="rId68"/>
      <p:boldItalic r:id="rId69"/>
    </p:embeddedFont>
    <p:embeddedFont>
      <p:font typeface="Roboto"/>
      <p:regular r:id="rId70"/>
      <p:bold r:id="rId71"/>
      <p:italic r:id="rId72"/>
      <p:boldItalic r:id="rId73"/>
    </p:embeddedFont>
    <p:embeddedFont>
      <p:font typeface="Fira Sans Extra Condensed Medium"/>
      <p:regular r:id="rId74"/>
      <p:bold r:id="rId75"/>
      <p:italic r:id="rId76"/>
      <p:boldItalic r:id="rId77"/>
    </p:embeddedFont>
    <p:embeddedFont>
      <p:font typeface="Helvetica Neue"/>
      <p:bold r:id="rId78"/>
      <p:boldItalic r:id="rId79"/>
    </p:embeddedFont>
    <p:embeddedFont>
      <p:font typeface="Oi"/>
      <p:regular r:id="rId80"/>
    </p:embeddedFont>
    <p:embeddedFont>
      <p:font typeface="PT Sans"/>
      <p:regular r:id="rId81"/>
      <p:bold r:id="rId82"/>
      <p:italic r:id="rId83"/>
      <p:boldItalic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5" roundtripDataSignature="AMtx7miUKFAw9jieq0itw0YCd18zpr86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787D01-0088-433E-8C4F-7E1D1836DA9B}">
  <a:tblStyle styleId="{21787D01-0088-433E-8C4F-7E1D1836DA9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fill>
          <a:solidFill>
            <a:schemeClr val="accent1"/>
          </a:solidFill>
        </a:fill>
      </a:tcStyle>
    </a:band1H>
    <a:band2H>
      <a:tcTxStyle/>
    </a:band2H>
    <a:band1V>
      <a:tcTxStyle/>
      <a:tcStyle>
        <a:fill>
          <a:solidFill>
            <a:schemeClr val="accent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84" Type="http://schemas.openxmlformats.org/officeDocument/2006/relationships/font" Target="fonts/PTSans-boldItalic.fntdata"/><Relationship Id="rId83" Type="http://schemas.openxmlformats.org/officeDocument/2006/relationships/font" Target="fonts/PTSans-italic.fntdata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85" Type="http://customschemas.google.com/relationships/presentationmetadata" Target="metadata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80" Type="http://schemas.openxmlformats.org/officeDocument/2006/relationships/font" Target="fonts/Oi-regular.fntdata"/><Relationship Id="rId82" Type="http://schemas.openxmlformats.org/officeDocument/2006/relationships/font" Target="fonts/PTSans-bold.fntdata"/><Relationship Id="rId81" Type="http://schemas.openxmlformats.org/officeDocument/2006/relationships/font" Target="fonts/PTSans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2.xml"/><Relationship Id="rId75" Type="http://schemas.openxmlformats.org/officeDocument/2006/relationships/font" Target="fonts/FiraSansExtraCondensedMedium-bold.fntdata"/><Relationship Id="rId30" Type="http://schemas.openxmlformats.org/officeDocument/2006/relationships/slide" Target="slides/slide21.xml"/><Relationship Id="rId74" Type="http://schemas.openxmlformats.org/officeDocument/2006/relationships/font" Target="fonts/FiraSansExtraCondensedMedium-regular.fntdata"/><Relationship Id="rId33" Type="http://schemas.openxmlformats.org/officeDocument/2006/relationships/slide" Target="slides/slide24.xml"/><Relationship Id="rId77" Type="http://schemas.openxmlformats.org/officeDocument/2006/relationships/font" Target="fonts/FiraSansExtraCondensedMedium-boldItalic.fntdata"/><Relationship Id="rId32" Type="http://schemas.openxmlformats.org/officeDocument/2006/relationships/slide" Target="slides/slide23.xml"/><Relationship Id="rId76" Type="http://schemas.openxmlformats.org/officeDocument/2006/relationships/font" Target="fonts/FiraSansExtraCondensedMedium-italic.fntdata"/><Relationship Id="rId35" Type="http://schemas.openxmlformats.org/officeDocument/2006/relationships/slide" Target="slides/slide26.xml"/><Relationship Id="rId79" Type="http://schemas.openxmlformats.org/officeDocument/2006/relationships/font" Target="fonts/HelveticaNeue-boldItalic.fntdata"/><Relationship Id="rId34" Type="http://schemas.openxmlformats.org/officeDocument/2006/relationships/slide" Target="slides/slide25.xml"/><Relationship Id="rId78" Type="http://schemas.openxmlformats.org/officeDocument/2006/relationships/font" Target="fonts/HelveticaNeue-bold.fntdata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font" Target="fonts/Raleway-regular.fntdata"/><Relationship Id="rId21" Type="http://schemas.openxmlformats.org/officeDocument/2006/relationships/slide" Target="slides/slide12.xml"/><Relationship Id="rId65" Type="http://schemas.openxmlformats.org/officeDocument/2006/relationships/slide" Target="slides/slide56.xml"/><Relationship Id="rId24" Type="http://schemas.openxmlformats.org/officeDocument/2006/relationships/slide" Target="slides/slide15.xml"/><Relationship Id="rId68" Type="http://schemas.openxmlformats.org/officeDocument/2006/relationships/font" Target="fonts/Raleway-italic.fntdata"/><Relationship Id="rId23" Type="http://schemas.openxmlformats.org/officeDocument/2006/relationships/slide" Target="slides/slide14.xml"/><Relationship Id="rId67" Type="http://schemas.openxmlformats.org/officeDocument/2006/relationships/font" Target="fonts/Raleway-bold.fntdata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Raleway-boldItalic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256" name="Google Shape;256;p10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282" name="Google Shape;282;p1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 ? </a:t>
            </a:r>
            <a:endParaRPr/>
          </a:p>
        </p:txBody>
      </p:sp>
      <p:sp>
        <p:nvSpPr>
          <p:cNvPr id="292" name="Google Shape;292;p1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300" name="Google Shape;300;p1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312" name="Google Shape;312;p1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321" name="Google Shape;321;p1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p1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 (a conserver oui/non)</a:t>
            </a:r>
            <a:endParaRPr/>
          </a:p>
        </p:txBody>
      </p:sp>
      <p:sp>
        <p:nvSpPr>
          <p:cNvPr id="330" name="Google Shape;330;p17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1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343" name="Google Shape;343;p1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 Cédric + Antoine</a:t>
            </a:r>
            <a:endParaRPr/>
          </a:p>
        </p:txBody>
      </p:sp>
      <p:sp>
        <p:nvSpPr>
          <p:cNvPr id="58" name="Google Shape;58;p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p2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p2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373" name="Google Shape;373;p2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Cedric</a:t>
            </a:r>
            <a:endParaRPr/>
          </a:p>
        </p:txBody>
      </p:sp>
      <p:sp>
        <p:nvSpPr>
          <p:cNvPr id="380" name="Google Shape;380;p2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Google Shape;387;p2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Cedric</a:t>
            </a:r>
            <a:endParaRPr/>
          </a:p>
        </p:txBody>
      </p:sp>
      <p:sp>
        <p:nvSpPr>
          <p:cNvPr id="388" name="Google Shape;388;p2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2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401" name="Google Shape;401;p2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2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409" name="Google Shape;409;p2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2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Cedric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Dépendences transitives mal gérées, surcharges trop importantes</a:t>
            </a:r>
            <a:endParaRPr/>
          </a:p>
        </p:txBody>
      </p:sp>
      <p:sp>
        <p:nvSpPr>
          <p:cNvPr id="417" name="Google Shape;417;p2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Idéal aurait été que dbt puisse lire directement le schema dans l'ODCS... mais impossible.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Dbt n'a meme pas de classe pydantic pour ses objets, on a donc fait du custom et créé nous meme les classes qu'on aurait aimé avoir.</a:t>
            </a:r>
            <a:endParaRPr/>
          </a:p>
        </p:txBody>
      </p:sp>
      <p:sp>
        <p:nvSpPr>
          <p:cNvPr id="426" name="Google Shape;426;p27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Idéal aurait été que dbt puisse lire directement le schema dans l'ODCS... mais impossible.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Dbt n'a meme pas de classe pydantic pour ses objets, on a donc fait du custom et créé nous meme les classes qu'on aurait aimé avoir.</a:t>
            </a:r>
            <a:endParaRPr/>
          </a:p>
        </p:txBody>
      </p:sp>
      <p:sp>
        <p:nvSpPr>
          <p:cNvPr id="433" name="Google Shape;433;p28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444" name="Google Shape;444;p2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3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474" name="Google Shape;474;p3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p3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49696"/>
                </a:solidFill>
                <a:highlight>
                  <a:srgbClr val="FFFFFE"/>
                </a:highlight>
                <a:latin typeface="Arial"/>
                <a:ea typeface="Arial"/>
                <a:cs typeface="Arial"/>
                <a:sym typeface="Arial"/>
              </a:rPr>
              <a:t>Cédric</a:t>
            </a:r>
            <a:endParaRPr/>
          </a:p>
        </p:txBody>
      </p:sp>
      <p:sp>
        <p:nvSpPr>
          <p:cNvPr id="488" name="Google Shape;488;p3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Google Shape;494;p3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495" name="Google Shape;495;p3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3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503" name="Google Shape;503;p3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3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510" name="Google Shape;510;p3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Google Shape;524;p3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525" name="Google Shape;525;p3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Google Shape;535;p3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Antoine</a:t>
            </a:r>
            <a:br>
              <a:rPr lang="en-US"/>
            </a:br>
            <a:br>
              <a:rPr lang="en-US"/>
            </a:br>
            <a:r>
              <a:rPr lang="en-US"/>
              <a:t>https://docs.getdbt.com/reference/resource-configs/where?version=1.11</a:t>
            </a:r>
            <a:endParaRPr/>
          </a:p>
        </p:txBody>
      </p:sp>
      <p:sp>
        <p:nvSpPr>
          <p:cNvPr id="536" name="Google Shape;536;p37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Google Shape;551;p3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552" name="Google Shape;552;p3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0815" lvl="0" marL="170815" rtl="0" algn="l"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200"/>
              <a:buFont typeface=" Arial"/>
              <a:buChar char="•"/>
            </a:pPr>
            <a:r>
              <a:rPr lang="en-US">
                <a:solidFill>
                  <a:srgbClr val="261F1B"/>
                </a:solidFill>
              </a:rPr>
              <a:t>Complexité des échanges inter silos</a:t>
            </a:r>
            <a:endParaRPr>
              <a:solidFill>
                <a:srgbClr val="3F5294"/>
              </a:solidFill>
            </a:endParaRPr>
          </a:p>
          <a:p>
            <a:pPr indent="-170815" lvl="0" marL="170815" rtl="0" algn="l"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200"/>
              <a:buFont typeface=" Arial"/>
              <a:buChar char="•"/>
            </a:pPr>
            <a:r>
              <a:rPr lang="en-US">
                <a:solidFill>
                  <a:srgbClr val="261F1B"/>
                </a:solidFill>
              </a:rPr>
              <a:t>Ecosystème data hétéroclite </a:t>
            </a:r>
            <a:br>
              <a:rPr lang="en-US">
                <a:solidFill>
                  <a:srgbClr val="261F1B"/>
                </a:solidFill>
              </a:rPr>
            </a:br>
            <a:r>
              <a:rPr lang="en-US">
                <a:solidFill>
                  <a:srgbClr val="261F1B"/>
                </a:solidFill>
              </a:rPr>
              <a:t>(techno / Logiciel)</a:t>
            </a:r>
            <a:endParaRPr>
              <a:solidFill>
                <a:srgbClr val="3F5294"/>
              </a:solidFill>
            </a:endParaRPr>
          </a:p>
          <a:p>
            <a:pPr indent="-170815" lvl="0" marL="170815" rtl="0" algn="l"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200"/>
              <a:buFont typeface=" Arial"/>
              <a:buChar char="•"/>
            </a:pPr>
            <a:r>
              <a:rPr lang="en-US">
                <a:solidFill>
                  <a:srgbClr val="261F1B"/>
                </a:solidFill>
              </a:rPr>
              <a:t>Maintien de multitude de compétence</a:t>
            </a:r>
            <a:endParaRPr>
              <a:solidFill>
                <a:srgbClr val="3F5294"/>
              </a:solidFill>
            </a:endParaRPr>
          </a:p>
          <a:p>
            <a:pPr indent="-170815" lvl="0" marL="170815" rtl="0" algn="l"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200"/>
              <a:buFont typeface=" Arial"/>
              <a:buChar char="•"/>
            </a:pPr>
            <a:r>
              <a:rPr lang="en-US">
                <a:solidFill>
                  <a:srgbClr val="261F1B"/>
                </a:solidFill>
              </a:rPr>
              <a:t>Maintien de la stack technique </a:t>
            </a:r>
            <a:endParaRPr>
              <a:solidFill>
                <a:srgbClr val="3F5294"/>
              </a:solidFill>
            </a:endParaRPr>
          </a:p>
          <a:p>
            <a:pPr indent="-170815" lvl="0" marL="170815" rtl="0" algn="l"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200"/>
              <a:buFont typeface=" Arial"/>
              <a:buChar char="•"/>
            </a:pPr>
            <a:r>
              <a:rPr lang="en-US">
                <a:solidFill>
                  <a:srgbClr val="261F1B"/>
                </a:solidFill>
              </a:rPr>
              <a:t>Collecte dédiée par silos</a:t>
            </a:r>
            <a:endParaRPr>
              <a:solidFill>
                <a:srgbClr val="3F5294"/>
              </a:solidFill>
            </a:endParaRPr>
          </a:p>
        </p:txBody>
      </p:sp>
      <p:sp>
        <p:nvSpPr>
          <p:cNvPr id="89" name="Google Shape;89;p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Google Shape;558;p4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559" name="Google Shape;559;p40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Google Shape;565;p4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566" name="Google Shape;566;p4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4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```mermaid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flowchart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649696"/>
                </a:solidFill>
                <a:highlight>
                  <a:srgbClr val="FFFFFE"/>
                </a:highlight>
              </a:rPr>
              <a:t>LR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subgraph</a:t>
            </a:r>
            <a:r>
              <a:rPr lang="en-US">
                <a:highlight>
                  <a:srgbClr val="FFFFFE"/>
                </a:highlight>
              </a:rPr>
              <a:t> "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Scope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dbt</a:t>
            </a:r>
            <a:r>
              <a:rPr lang="en-US">
                <a:highlight>
                  <a:srgbClr val="FFFFFE"/>
                </a:highlight>
              </a:rPr>
              <a:t>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s1</a:t>
            </a:r>
            <a:r>
              <a:rPr lang="en-US">
                <a:highlight>
                  <a:srgbClr val="FFFFFE"/>
                </a:highlight>
              </a:rPr>
              <a:t>[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Source</a:t>
            </a:r>
            <a:r>
              <a:rPr lang="en-US">
                <a:highlight>
                  <a:srgbClr val="FFFFFE"/>
                </a:highlight>
              </a:rPr>
              <a:t> 1]:::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bronze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 "&lt;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span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style</a:t>
            </a:r>
            <a:r>
              <a:rPr lang="en-US">
                <a:highlight>
                  <a:srgbClr val="FFFFFE"/>
                </a:highlight>
              </a:rPr>
              <a:t>="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color</a:t>
            </a:r>
            <a:r>
              <a:rPr lang="en-US">
                <a:highlight>
                  <a:srgbClr val="FFFFFE"/>
                </a:highlight>
              </a:rPr>
              <a:t>: #00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a050</a:t>
            </a:r>
            <a:r>
              <a:rPr lang="en-US">
                <a:highlight>
                  <a:srgbClr val="FFFFFE"/>
                </a:highlight>
              </a:rPr>
              <a:t>"&gt;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cleaning</a:t>
            </a:r>
            <a:r>
              <a:rPr lang="en-US">
                <a:highlight>
                  <a:srgbClr val="FFFFFE"/>
                </a:highlight>
              </a:rPr>
              <a:t>&lt;/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span</a:t>
            </a:r>
            <a:r>
              <a:rPr lang="en-US">
                <a:highlight>
                  <a:srgbClr val="FFFFFE"/>
                </a:highlight>
              </a:rPr>
              <a:t>&gt;"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p1</a:t>
            </a:r>
            <a:r>
              <a:rPr b="1" lang="en-US">
                <a:highlight>
                  <a:srgbClr val="FFFFFE"/>
                </a:highlight>
              </a:rPr>
              <a:t>(</a:t>
            </a:r>
            <a:r>
              <a:rPr lang="en-US">
                <a:solidFill>
                  <a:srgbClr val="AA8500"/>
                </a:solidFill>
                <a:highlight>
                  <a:srgbClr val="FFFFFE"/>
                </a:highlight>
              </a:rPr>
              <a:t>Prepared 1</a:t>
            </a:r>
            <a:r>
              <a:rPr b="1" lang="en-US">
                <a:highlight>
                  <a:srgbClr val="FFFFFE"/>
                </a:highlight>
              </a:rPr>
              <a:t>)</a:t>
            </a:r>
            <a:r>
              <a:rPr lang="en-US">
                <a:highlight>
                  <a:srgbClr val="FFFFFE"/>
                </a:highlight>
              </a:rPr>
              <a:t>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silver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s2</a:t>
            </a:r>
            <a:r>
              <a:rPr lang="en-US">
                <a:highlight>
                  <a:srgbClr val="FFFFFE"/>
                </a:highlight>
              </a:rPr>
              <a:t>[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Source</a:t>
            </a:r>
            <a:r>
              <a:rPr lang="en-US">
                <a:highlight>
                  <a:srgbClr val="FFFFFE"/>
                </a:highlight>
              </a:rPr>
              <a:t> 2]:::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bronze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 "&lt;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span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style</a:t>
            </a:r>
            <a:r>
              <a:rPr lang="en-US">
                <a:highlight>
                  <a:srgbClr val="FFFFFE"/>
                </a:highlight>
              </a:rPr>
              <a:t>="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color</a:t>
            </a:r>
            <a:r>
              <a:rPr lang="en-US">
                <a:highlight>
                  <a:srgbClr val="FFFFFE"/>
                </a:highlight>
              </a:rPr>
              <a:t>: #00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a050</a:t>
            </a:r>
            <a:r>
              <a:rPr lang="en-US">
                <a:highlight>
                  <a:srgbClr val="FFFFFE"/>
                </a:highlight>
              </a:rPr>
              <a:t>"&gt;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cleaning</a:t>
            </a:r>
            <a:r>
              <a:rPr lang="en-US">
                <a:highlight>
                  <a:srgbClr val="FFFFFE"/>
                </a:highlight>
              </a:rPr>
              <a:t>&lt;/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span</a:t>
            </a:r>
            <a:r>
              <a:rPr lang="en-US">
                <a:highlight>
                  <a:srgbClr val="FFFFFE"/>
                </a:highlight>
              </a:rPr>
              <a:t>&gt;"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p2</a:t>
            </a:r>
            <a:r>
              <a:rPr b="1" lang="en-US">
                <a:highlight>
                  <a:srgbClr val="FFFFFE"/>
                </a:highlight>
              </a:rPr>
              <a:t>(</a:t>
            </a:r>
            <a:r>
              <a:rPr lang="en-US">
                <a:solidFill>
                  <a:srgbClr val="AA8500"/>
                </a:solidFill>
                <a:highlight>
                  <a:srgbClr val="FFFFFE"/>
                </a:highlight>
              </a:rPr>
              <a:t>Prepared 2</a:t>
            </a:r>
            <a:r>
              <a:rPr b="1" lang="en-US">
                <a:highlight>
                  <a:srgbClr val="FFFFFE"/>
                </a:highlight>
              </a:rPr>
              <a:t>)</a:t>
            </a:r>
            <a:r>
              <a:rPr lang="en-US">
                <a:highlight>
                  <a:srgbClr val="FFFFFE"/>
                </a:highlight>
              </a:rPr>
              <a:t>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silver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s3</a:t>
            </a:r>
            <a:r>
              <a:rPr lang="en-US">
                <a:highlight>
                  <a:srgbClr val="FFFFFE"/>
                </a:highlight>
              </a:rPr>
              <a:t>[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Source</a:t>
            </a:r>
            <a:r>
              <a:rPr lang="en-US">
                <a:highlight>
                  <a:srgbClr val="FFFFFE"/>
                </a:highlight>
              </a:rPr>
              <a:t> ...]:::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bronze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 "&lt;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span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style</a:t>
            </a:r>
            <a:r>
              <a:rPr lang="en-US">
                <a:highlight>
                  <a:srgbClr val="FFFFFE"/>
                </a:highlight>
              </a:rPr>
              <a:t>="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color</a:t>
            </a:r>
            <a:r>
              <a:rPr lang="en-US">
                <a:highlight>
                  <a:srgbClr val="FFFFFE"/>
                </a:highlight>
              </a:rPr>
              <a:t>: #00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a050</a:t>
            </a:r>
            <a:r>
              <a:rPr lang="en-US">
                <a:highlight>
                  <a:srgbClr val="FFFFFE"/>
                </a:highlight>
              </a:rPr>
              <a:t>"&gt;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cleaning</a:t>
            </a:r>
            <a:r>
              <a:rPr lang="en-US">
                <a:highlight>
                  <a:srgbClr val="FFFFFE"/>
                </a:highlight>
              </a:rPr>
              <a:t>&lt;/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span</a:t>
            </a:r>
            <a:r>
              <a:rPr lang="en-US">
                <a:highlight>
                  <a:srgbClr val="FFFFFE"/>
                </a:highlight>
              </a:rPr>
              <a:t>&gt;"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p3</a:t>
            </a:r>
            <a:r>
              <a:rPr b="1" lang="en-US">
                <a:highlight>
                  <a:srgbClr val="FFFFFE"/>
                </a:highlight>
              </a:rPr>
              <a:t>(</a:t>
            </a:r>
            <a:r>
              <a:rPr lang="en-US">
                <a:solidFill>
                  <a:srgbClr val="AA8500"/>
                </a:solidFill>
                <a:highlight>
                  <a:srgbClr val="FFFFFE"/>
                </a:highlight>
              </a:rPr>
              <a:t>Prepared ...</a:t>
            </a:r>
            <a:r>
              <a:rPr b="1" lang="en-US">
                <a:highlight>
                  <a:srgbClr val="FFFFFE"/>
                </a:highlight>
              </a:rPr>
              <a:t>)</a:t>
            </a:r>
            <a:r>
              <a:rPr lang="en-US">
                <a:highlight>
                  <a:srgbClr val="FFFFFE"/>
                </a:highlight>
              </a:rPr>
              <a:t>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silver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p1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G</a:t>
            </a:r>
            <a:r>
              <a:rPr b="1" lang="en-US">
                <a:highlight>
                  <a:srgbClr val="FFFFFE"/>
                </a:highlight>
              </a:rPr>
              <a:t>(</a:t>
            </a:r>
            <a:r>
              <a:rPr lang="en-US">
                <a:solidFill>
                  <a:srgbClr val="AA8500"/>
                </a:solidFill>
                <a:highlight>
                  <a:srgbClr val="FFFFFE"/>
                </a:highlight>
              </a:rPr>
              <a:t>Intermediate A</a:t>
            </a:r>
            <a:r>
              <a:rPr b="1" lang="en-US">
                <a:highlight>
                  <a:srgbClr val="FFFFFE"/>
                </a:highlight>
              </a:rPr>
              <a:t>)</a:t>
            </a:r>
            <a:r>
              <a:rPr lang="en-US">
                <a:highlight>
                  <a:srgbClr val="FFFFFE"/>
                </a:highlight>
              </a:rPr>
              <a:t>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silver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p2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subgraph</a:t>
            </a:r>
            <a:r>
              <a:rPr lang="en-US">
                <a:highlight>
                  <a:srgbClr val="FFFFFE"/>
                </a:highlight>
              </a:rPr>
              <a:t> "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Scope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dbt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enriched</a:t>
            </a:r>
            <a:r>
              <a:rPr lang="en-US">
                <a:highlight>
                  <a:srgbClr val="FFFFFE"/>
                </a:highlight>
              </a:rPr>
              <a:t>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G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I</a:t>
            </a:r>
            <a:r>
              <a:rPr b="1" lang="en-US">
                <a:highlight>
                  <a:srgbClr val="FFFFFE"/>
                </a:highlight>
              </a:rPr>
              <a:t>(</a:t>
            </a:r>
            <a:r>
              <a:rPr lang="en-US">
                <a:solidFill>
                  <a:srgbClr val="AA8500"/>
                </a:solidFill>
                <a:highlight>
                  <a:srgbClr val="FFFFFE"/>
                </a:highlight>
              </a:rPr>
              <a:t>Enriched A</a:t>
            </a:r>
            <a:r>
              <a:rPr b="1" lang="en-US">
                <a:highlight>
                  <a:srgbClr val="FFFFFE"/>
                </a:highlight>
              </a:rPr>
              <a:t>)</a:t>
            </a:r>
            <a:r>
              <a:rPr lang="en-US">
                <a:highlight>
                  <a:srgbClr val="FFFFFE"/>
                </a:highlight>
              </a:rPr>
              <a:t>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gold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p3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H</a:t>
            </a:r>
            <a:r>
              <a:rPr b="1" lang="en-US">
                <a:highlight>
                  <a:srgbClr val="FFFFFE"/>
                </a:highlight>
              </a:rPr>
              <a:t>(</a:t>
            </a:r>
            <a:r>
              <a:rPr lang="en-US">
                <a:solidFill>
                  <a:srgbClr val="AA8500"/>
                </a:solidFill>
                <a:highlight>
                  <a:srgbClr val="FFFFFE"/>
                </a:highlight>
              </a:rPr>
              <a:t>Enriched ...</a:t>
            </a:r>
            <a:r>
              <a:rPr b="1" lang="en-US">
                <a:highlight>
                  <a:srgbClr val="FFFFFE"/>
                </a:highlight>
              </a:rPr>
              <a:t>)</a:t>
            </a:r>
            <a:r>
              <a:rPr lang="en-US">
                <a:highlight>
                  <a:srgbClr val="FFFFFE"/>
                </a:highlight>
              </a:rPr>
              <a:t>:::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gold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p2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--</a:t>
            </a:r>
            <a:r>
              <a:rPr lang="en-US">
                <a:highlight>
                  <a:srgbClr val="FFFFFE"/>
                </a:highlight>
              </a:rPr>
              <a:t>&gt;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C89"/>
                </a:solidFill>
                <a:highlight>
                  <a:srgbClr val="FFFFFE"/>
                </a:highlight>
              </a:rPr>
              <a:t>%% Bronze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classDef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bronze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fill</a:t>
            </a:r>
            <a:r>
              <a:rPr lang="en-US">
                <a:highlight>
                  <a:srgbClr val="FFFFFE"/>
                </a:highlight>
              </a:rPr>
              <a:t>:#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f3e2c7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</a:t>
            </a:r>
            <a:r>
              <a:rPr lang="en-US">
                <a:highlight>
                  <a:srgbClr val="FFFFFE"/>
                </a:highlight>
              </a:rPr>
              <a:t>:#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b8860b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stroke-width</a:t>
            </a:r>
            <a:r>
              <a:rPr lang="en-US">
                <a:highlight>
                  <a:srgbClr val="FFFFFE"/>
                </a:highlight>
              </a:rPr>
              <a:t>:2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px</a:t>
            </a:r>
            <a:r>
              <a:rPr lang="en-US">
                <a:highlight>
                  <a:srgbClr val="FFFFFE"/>
                </a:highlight>
              </a:rPr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C89"/>
                </a:solidFill>
                <a:highlight>
                  <a:srgbClr val="FFFFFE"/>
                </a:highlight>
              </a:rPr>
              <a:t>%% Silver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classDef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silver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fill</a:t>
            </a:r>
            <a:r>
              <a:rPr lang="en-US">
                <a:highlight>
                  <a:srgbClr val="FFFFFE"/>
                </a:highlight>
              </a:rPr>
              <a:t>:#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f2f2f2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</a:t>
            </a:r>
            <a:r>
              <a:rPr lang="en-US">
                <a:highlight>
                  <a:srgbClr val="FFFFFE"/>
                </a:highlight>
              </a:rPr>
              <a:t>:#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a8a8a8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stroke-width</a:t>
            </a:r>
            <a:r>
              <a:rPr lang="en-US">
                <a:highlight>
                  <a:srgbClr val="FFFFFE"/>
                </a:highlight>
              </a:rPr>
              <a:t>:2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px</a:t>
            </a:r>
            <a:r>
              <a:rPr lang="en-US">
                <a:highlight>
                  <a:srgbClr val="FFFFFE"/>
                </a:highlight>
              </a:rPr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C89"/>
                </a:solidFill>
                <a:highlight>
                  <a:srgbClr val="FFFFFE"/>
                </a:highlight>
              </a:rPr>
              <a:t>%% Gold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classDef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gold</a:t>
            </a:r>
            <a:r>
              <a:rPr lang="en-US">
                <a:highlight>
                  <a:srgbClr val="FFFFFE"/>
                </a:highlight>
              </a:rPr>
              <a:t>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fill</a:t>
            </a:r>
            <a:r>
              <a:rPr lang="en-US">
                <a:highlight>
                  <a:srgbClr val="FFFFFE"/>
                </a:highlight>
              </a:rPr>
              <a:t>:#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fff8d5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</a:t>
            </a:r>
            <a:r>
              <a:rPr lang="en-US">
                <a:highlight>
                  <a:srgbClr val="FFFFFE"/>
                </a:highlight>
              </a:rPr>
              <a:t>:#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d4af37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stroke-width</a:t>
            </a:r>
            <a:r>
              <a:rPr lang="en-US">
                <a:highlight>
                  <a:srgbClr val="FFFFFE"/>
                </a:highlight>
              </a:rPr>
              <a:t>:2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px</a:t>
            </a:r>
            <a:r>
              <a:rPr lang="en-US">
                <a:highlight>
                  <a:srgbClr val="FFFFFE"/>
                </a:highlight>
              </a:rPr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C89"/>
                </a:solidFill>
                <a:highlight>
                  <a:srgbClr val="FFFFFE"/>
                </a:highlight>
              </a:rPr>
              <a:t>%% Flèches du partenaire (marron foncé)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linkStyle</a:t>
            </a:r>
            <a:r>
              <a:rPr lang="en-US">
                <a:highlight>
                  <a:srgbClr val="FFFFFE"/>
                </a:highlight>
              </a:rPr>
              <a:t> 0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</a:t>
            </a:r>
            <a:r>
              <a:rPr lang="en-US">
                <a:highlight>
                  <a:srgbClr val="FFFFFE"/>
                </a:highlight>
              </a:rPr>
              <a:t>: #00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d050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stroke-width</a:t>
            </a:r>
            <a:r>
              <a:rPr lang="en-US">
                <a:highlight>
                  <a:srgbClr val="FFFFFE"/>
                </a:highlight>
              </a:rPr>
              <a:t>:3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px</a:t>
            </a:r>
            <a:r>
              <a:rPr lang="en-US">
                <a:highlight>
                  <a:srgbClr val="FFFFFE"/>
                </a:highlight>
              </a:rPr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linkStyle</a:t>
            </a:r>
            <a:r>
              <a:rPr lang="en-US">
                <a:highlight>
                  <a:srgbClr val="FFFFFE"/>
                </a:highlight>
              </a:rPr>
              <a:t> 1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</a:t>
            </a:r>
            <a:r>
              <a:rPr lang="en-US">
                <a:highlight>
                  <a:srgbClr val="FFFFFE"/>
                </a:highlight>
              </a:rPr>
              <a:t>: #00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d050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stroke-width</a:t>
            </a:r>
            <a:r>
              <a:rPr lang="en-US">
                <a:highlight>
                  <a:srgbClr val="FFFFFE"/>
                </a:highlight>
              </a:rPr>
              <a:t>:3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px</a:t>
            </a:r>
            <a:r>
              <a:rPr lang="en-US">
                <a:highlight>
                  <a:srgbClr val="FFFFFE"/>
                </a:highlight>
              </a:rPr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linkStyle</a:t>
            </a:r>
            <a:r>
              <a:rPr lang="en-US">
                <a:highlight>
                  <a:srgbClr val="FFFFFE"/>
                </a:highlight>
              </a:rPr>
              <a:t> 2 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</a:t>
            </a:r>
            <a:r>
              <a:rPr lang="en-US">
                <a:highlight>
                  <a:srgbClr val="FFFFFE"/>
                </a:highlight>
              </a:rPr>
              <a:t>: #00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d050</a:t>
            </a:r>
            <a:r>
              <a:rPr lang="en-US">
                <a:highlight>
                  <a:srgbClr val="FFFFFE"/>
                </a:highlight>
              </a:rPr>
              <a:t>,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stroke-width</a:t>
            </a:r>
            <a:r>
              <a:rPr lang="en-US">
                <a:highlight>
                  <a:srgbClr val="FFFFFE"/>
                </a:highlight>
              </a:rPr>
              <a:t>:3</a:t>
            </a:r>
            <a:r>
              <a:rPr lang="en-US">
                <a:solidFill>
                  <a:srgbClr val="A22889"/>
                </a:solidFill>
                <a:highlight>
                  <a:srgbClr val="FFFFFE"/>
                </a:highlight>
              </a:rPr>
              <a:t>px</a:t>
            </a:r>
            <a:r>
              <a:rPr lang="en-US">
                <a:highlight>
                  <a:srgbClr val="FFFFFE"/>
                </a:highlight>
              </a:rPr>
              <a:t>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```</a:t>
            </a:r>
            <a:endParaRPr/>
          </a:p>
        </p:txBody>
      </p:sp>
      <p:sp>
        <p:nvSpPr>
          <p:cNvPr id="575" name="Google Shape;575;p4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Google Shape;604;p4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605" name="Google Shape;605;p4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2" name="Google Shape;612;p4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613" name="Google Shape;613;p4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Google Shape;619;p4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620" name="Google Shape;620;p4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1" name="Google Shape;641;p4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642" name="Google Shape;642;p48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Google Shape;648;p4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649" name="Google Shape;649;p4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97" name="Google Shape;97;p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7" name="Google Shape;657;p5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658" name="Google Shape;658;p50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7" name="Google Shape;667;p5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668" name="Google Shape;668;p5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8" name="Google Shape;678;p5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679" name="Google Shape;679;p5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9" name="Google Shape;699;p5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700" name="Google Shape;700;p5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9" name="Google Shape;709;p5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710" name="Google Shape;710;p5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115" name="Google Shape;115;p7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Cédric</a:t>
            </a:r>
            <a:endParaRPr/>
          </a:p>
        </p:txBody>
      </p:sp>
      <p:sp>
        <p:nvSpPr>
          <p:cNvPr id="122" name="Google Shape;122;p8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Antoine</a:t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/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8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5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_1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083320"/>
            <a:ext cx="8035560" cy="514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7280" y="1118520"/>
            <a:ext cx="803556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7"/>
          <p:cNvSpPr txBox="1"/>
          <p:nvPr/>
        </p:nvSpPr>
        <p:spPr>
          <a:xfrm>
            <a:off x="4125913" y="4958080"/>
            <a:ext cx="920750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ED7D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 Restricted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9"/>
          <p:cNvSpPr/>
          <p:nvPr/>
        </p:nvSpPr>
        <p:spPr>
          <a:xfrm>
            <a:off x="0" y="0"/>
            <a:ext cx="1980000" cy="5142600"/>
          </a:xfrm>
          <a:prstGeom prst="rect">
            <a:avLst/>
          </a:prstGeom>
          <a:solidFill>
            <a:srgbClr val="261F1B"/>
          </a:solidFill>
          <a:ln cap="flat" cmpd="sng" w="9525">
            <a:solidFill>
              <a:srgbClr val="F7F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5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59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" name="Google Shape;23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67640" y="1118880"/>
            <a:ext cx="8035560" cy="514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" y="-2082960"/>
            <a:ext cx="803556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9"/>
          <p:cNvSpPr txBox="1"/>
          <p:nvPr/>
        </p:nvSpPr>
        <p:spPr>
          <a:xfrm>
            <a:off x="4125913" y="4958080"/>
            <a:ext cx="920750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ED7D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 Restricted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1"/>
          <p:cNvSpPr txBox="1"/>
          <p:nvPr>
            <p:ph type="title"/>
          </p:nvPr>
        </p:nvSpPr>
        <p:spPr>
          <a:xfrm>
            <a:off x="410760" y="2214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6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" name="Google Shape;30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415000">
            <a:off x="4151160" y="59040"/>
            <a:ext cx="8035560" cy="514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382600">
            <a:off x="-3369600" y="-122040"/>
            <a:ext cx="803556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1"/>
          <p:cNvSpPr txBox="1"/>
          <p:nvPr/>
        </p:nvSpPr>
        <p:spPr>
          <a:xfrm>
            <a:off x="4125913" y="4958080"/>
            <a:ext cx="920750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ED7D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 Restricted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6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4"/>
          <p:cNvSpPr/>
          <p:nvPr/>
        </p:nvSpPr>
        <p:spPr>
          <a:xfrm>
            <a:off x="0" y="0"/>
            <a:ext cx="1980000" cy="5142600"/>
          </a:xfrm>
          <a:prstGeom prst="rect">
            <a:avLst/>
          </a:prstGeom>
          <a:solidFill>
            <a:srgbClr val="261F1B"/>
          </a:solidFill>
          <a:ln cap="flat" cmpd="sng" w="9525">
            <a:solidFill>
              <a:srgbClr val="F7F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" name="Google Shape;38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3169200">
            <a:off x="-3447000" y="-450360"/>
            <a:ext cx="7916760" cy="521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506800">
            <a:off x="3890160" y="598680"/>
            <a:ext cx="7980840" cy="51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4"/>
          <p:cNvSpPr txBox="1"/>
          <p:nvPr/>
        </p:nvSpPr>
        <p:spPr>
          <a:xfrm>
            <a:off x="4125913" y="4958080"/>
            <a:ext cx="920750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ED7D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 Restricted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6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" name="Google Shape;45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382600">
            <a:off x="-3369600" y="-121680"/>
            <a:ext cx="803556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6"/>
          <p:cNvSpPr txBox="1"/>
          <p:nvPr/>
        </p:nvSpPr>
        <p:spPr>
          <a:xfrm>
            <a:off x="4125913" y="4958080"/>
            <a:ext cx="920750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ED7D3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 Restricted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42.png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6.png"/><Relationship Id="rId6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datacontract/open-data-contract-standard-python" TargetMode="External"/><Relationship Id="rId4" Type="http://schemas.openxmlformats.org/officeDocument/2006/relationships/hyperlink" Target="https://github.com/datacontract/open-data-contract-standard-python" TargetMode="External"/><Relationship Id="rId9" Type="http://schemas.openxmlformats.org/officeDocument/2006/relationships/image" Target="../media/image46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datacontract/open-data-contract-standard-python" TargetMode="External"/><Relationship Id="rId4" Type="http://schemas.openxmlformats.org/officeDocument/2006/relationships/hyperlink" Target="https://github.com/datacontract/open-data-contract-standard-python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datacontract/datacontract-editor" TargetMode="External"/><Relationship Id="rId4" Type="http://schemas.openxmlformats.org/officeDocument/2006/relationships/image" Target="../media/image87.png"/><Relationship Id="rId5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9.png"/><Relationship Id="rId4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2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1.png"/><Relationship Id="rId7" Type="http://schemas.openxmlformats.org/officeDocument/2006/relationships/image" Target="../media/image4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42.png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42.png"/><Relationship Id="rId8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png"/><Relationship Id="rId4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png"/><Relationship Id="rId4" Type="http://schemas.openxmlformats.org/officeDocument/2006/relationships/image" Target="../media/image52.png"/><Relationship Id="rId5" Type="http://schemas.openxmlformats.org/officeDocument/2006/relationships/image" Target="../media/image5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0.png"/><Relationship Id="rId4" Type="http://schemas.openxmlformats.org/officeDocument/2006/relationships/image" Target="../media/image30.png"/><Relationship Id="rId10" Type="http://schemas.openxmlformats.org/officeDocument/2006/relationships/image" Target="../media/image23.jpg"/><Relationship Id="rId9" Type="http://schemas.openxmlformats.org/officeDocument/2006/relationships/image" Target="../media/image84.jpg"/><Relationship Id="rId5" Type="http://schemas.openxmlformats.org/officeDocument/2006/relationships/image" Target="../media/image24.png"/><Relationship Id="rId6" Type="http://schemas.openxmlformats.org/officeDocument/2006/relationships/image" Target="../media/image70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2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6.png"/><Relationship Id="rId4" Type="http://schemas.openxmlformats.org/officeDocument/2006/relationships/image" Target="../media/image8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8.png"/><Relationship Id="rId4" Type="http://schemas.openxmlformats.org/officeDocument/2006/relationships/image" Target="../media/image8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5.png"/><Relationship Id="rId4" Type="http://schemas.openxmlformats.org/officeDocument/2006/relationships/image" Target="../media/image71.png"/><Relationship Id="rId5" Type="http://schemas.openxmlformats.org/officeDocument/2006/relationships/image" Target="../media/image8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5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1" Type="http://schemas.openxmlformats.org/officeDocument/2006/relationships/image" Target="../media/image21.png"/><Relationship Id="rId10" Type="http://schemas.openxmlformats.org/officeDocument/2006/relationships/image" Target="../media/image23.jpg"/><Relationship Id="rId9" Type="http://schemas.openxmlformats.org/officeDocument/2006/relationships/image" Target="../media/image22.jp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>
            <p:ph type="title"/>
          </p:nvPr>
        </p:nvSpPr>
        <p:spPr>
          <a:xfrm>
            <a:off x="180000" y="1261800"/>
            <a:ext cx="8640000" cy="23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600"/>
              <a:buFont typeface="Verdana"/>
              <a:buNone/>
            </a:pPr>
            <a:r>
              <a:rPr b="1" lang="en-US" sz="3600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Datalake souverain :</a:t>
            </a:r>
            <a:br>
              <a:rPr lang="en-US" sz="3600"/>
            </a:br>
            <a:r>
              <a:rPr b="1" lang="en-US" sz="36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dbt-duckdb</a:t>
            </a:r>
            <a:r>
              <a:rPr b="1" lang="en-US" sz="3600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 dans k8s</a:t>
            </a:r>
            <a:endParaRPr b="0" sz="36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53;p1"/>
          <p:cNvSpPr txBox="1"/>
          <p:nvPr>
            <p:ph idx="1" type="subTitle"/>
          </p:nvPr>
        </p:nvSpPr>
        <p:spPr>
          <a:xfrm>
            <a:off x="259200" y="3827880"/>
            <a:ext cx="7813440" cy="47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600"/>
              <a:buFont typeface="PT Sans"/>
              <a:buNone/>
            </a:pPr>
            <a:r>
              <a:rPr b="0" i="0" lang="en-US" sz="1600" u="none" cap="none" strike="noStrike">
                <a:solidFill>
                  <a:srgbClr val="261F1B"/>
                </a:solidFill>
                <a:latin typeface="PT Sans"/>
                <a:ea typeface="PT Sans"/>
                <a:cs typeface="PT Sans"/>
                <a:sym typeface="PT Sans"/>
              </a:rPr>
              <a:t>26 Mars 2026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600"/>
              <a:buFont typeface="PT Sans"/>
              <a:buNone/>
            </a:pPr>
            <a:r>
              <a:rPr b="0" i="0" lang="en-US" sz="1600" u="none" cap="none" strike="noStrike">
                <a:solidFill>
                  <a:srgbClr val="261F1B"/>
                </a:solidFill>
                <a:latin typeface="PT Sans"/>
                <a:ea typeface="PT Sans"/>
                <a:cs typeface="PT Sans"/>
                <a:sym typeface="PT Sans"/>
              </a:rPr>
              <a:t>Antoine GIRAUD et Cédric OLIVIER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600"/>
              <a:buFont typeface="PT Sans"/>
              <a:buNone/>
            </a:pPr>
            <a:r>
              <a:rPr b="0" i="0" lang="en-US" sz="1600" u="none" cap="none" strike="noStrike">
                <a:solidFill>
                  <a:srgbClr val="261F1B"/>
                </a:solidFill>
                <a:latin typeface="PT Sans"/>
                <a:ea typeface="PT Sans"/>
                <a:cs typeface="PT Sans"/>
                <a:sym typeface="PT Sans"/>
              </a:rPr>
              <a:t>Data Days Lille 2026</a:t>
            </a:r>
            <a:endParaRPr/>
          </a:p>
        </p:txBody>
      </p:sp>
      <p:pic>
        <p:nvPicPr>
          <p:cNvPr descr="Orange Logo, symbol, meaning, history, PNG, brand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7729" y="476706"/>
            <a:ext cx="1310923" cy="71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diagramme, ligne&#10;&#10;Le contenu généré par l’IA peut être incorrect." id="258" name="Google Shape;2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094" y="1117023"/>
            <a:ext cx="6719677" cy="386195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/>
          <p:nvPr>
            <p:ph idx="4294967295" type="title"/>
          </p:nvPr>
        </p:nvSpPr>
        <p:spPr>
          <a:xfrm>
            <a:off x="437444" y="275167"/>
            <a:ext cx="469399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Collecte des flux</a:t>
            </a:r>
            <a:endParaRPr/>
          </a:p>
        </p:txBody>
      </p:sp>
      <p:pic>
        <p:nvPicPr>
          <p:cNvPr descr="DuckDB – An in-process SQL OLAP database management system" id="260" name="Google Shape;2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170" y="2080867"/>
            <a:ext cx="1318000" cy="379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black background&#10;&#10;Description automatically generated" id="261" name="Google Shape;26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1645" y="1514601"/>
            <a:ext cx="1161141" cy="471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chier:Python logo and wordmark.svg — Wikipédia" id="262" name="Google Shape;26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9308" y="3571415"/>
            <a:ext cx="1292470" cy="38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96341" y="1202315"/>
            <a:ext cx="29441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69968" y="2463078"/>
            <a:ext cx="29441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/>
          <p:nvPr/>
        </p:nvSpPr>
        <p:spPr>
          <a:xfrm>
            <a:off x="4927344" y="1984640"/>
            <a:ext cx="1451310" cy="527847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>
            <p:ph idx="4294967295" type="title"/>
          </p:nvPr>
        </p:nvSpPr>
        <p:spPr>
          <a:xfrm>
            <a:off x="2286922" y="3775937"/>
            <a:ext cx="605664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4000"/>
              <a:buFont typeface="Verdana"/>
              <a:buNone/>
            </a:pPr>
            <a:br>
              <a:rPr b="1" i="0" lang="en-US" sz="4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Nouveau moteur de calcul</a:t>
            </a:r>
            <a:b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et ETL  SQL</a:t>
            </a:r>
            <a:endParaRPr b="0" i="0" sz="28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11"/>
          <p:cNvSpPr txBox="1"/>
          <p:nvPr>
            <p:ph idx="4294967295" type="title"/>
          </p:nvPr>
        </p:nvSpPr>
        <p:spPr>
          <a:xfrm>
            <a:off x="3541680" y="1240560"/>
            <a:ext cx="2058120" cy="115452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11"/>
          <p:cNvGrpSpPr/>
          <p:nvPr/>
        </p:nvGrpSpPr>
        <p:grpSpPr>
          <a:xfrm>
            <a:off x="3544560" y="609840"/>
            <a:ext cx="2056320" cy="452520"/>
            <a:chOff x="3544560" y="609840"/>
            <a:chExt cx="2056320" cy="452520"/>
          </a:xfrm>
        </p:grpSpPr>
        <p:sp>
          <p:nvSpPr>
            <p:cNvPr id="273" name="Google Shape;273;p11"/>
            <p:cNvSpPr/>
            <p:nvPr/>
          </p:nvSpPr>
          <p:spPr>
            <a:xfrm rot="10800000">
              <a:off x="354456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 rot="10800000">
              <a:off x="3978720" y="60984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 rot="10800000">
              <a:off x="441324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 rot="10800000">
              <a:off x="4843440" y="60984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 rot="10800000">
              <a:off x="5277960" y="60984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uckDB – An in-process SQL OLAP database management system" id="278" name="Google Shape;2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790" y="2836873"/>
            <a:ext cx="2241192" cy="6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359833" y="211667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Présentation DuckDB </a:t>
            </a:r>
            <a:endParaRPr b="1" sz="3000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uckDB – An in-process SQL OLAP database management system" id="285" name="Google Shape;2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590" y="208678"/>
            <a:ext cx="2241192" cy="6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 txBox="1"/>
          <p:nvPr/>
        </p:nvSpPr>
        <p:spPr>
          <a:xfrm>
            <a:off x="448408" y="1077058"/>
            <a:ext cx="5714999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moteur de calcul analytique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SQL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6286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Très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performant 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(C++)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286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source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(Licence MIT)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286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Très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léger 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(~30 Mo)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286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seul nœud (in-process)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286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OLAP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(et non OLTP)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286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SQL moderne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7" name="Google Shape;287;p12"/>
          <p:cNvGraphicFramePr/>
          <p:nvPr/>
        </p:nvGraphicFramePr>
        <p:xfrm>
          <a:off x="4317023" y="227720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{21787D01-0088-433E-8C4F-7E1D1836DA9B}</a:tableStyleId>
              </a:tblPr>
              <a:tblGrid>
                <a:gridCol w="3144550"/>
                <a:gridCol w="1409875"/>
              </a:tblGrid>
              <a:tr h="50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Lecture &amp; écriture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95250" marL="9525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Lecture seule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95250" marL="95250" anchor="ctr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JSON, CSV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Excel, gsheet, </a:t>
                      </a: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xml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Parquet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Iceberg, Delta Lake, DuckLake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MySQL, </a:t>
                      </a: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PostgreSQL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SQLite, </a:t>
                      </a:r>
                      <a:b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BigQuery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Teradata, SQL Server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Arrow, Pandas, Polars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GIS (.shp, .geojson) via GDAL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1D8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 (url)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Zip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(zipfs)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1D8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S3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GCS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Azure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Hugging Face</a:t>
                      </a:r>
                      <a:endParaRPr/>
                    </a:p>
                  </a:txBody>
                  <a:tcPr marT="47625" marB="47625" marR="95250" marL="95250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9EC"/>
                    </a:solidFill>
                  </a:tcPr>
                </a:tc>
              </a:tr>
            </a:tbl>
          </a:graphicData>
        </a:graphic>
      </p:graphicFrame>
      <p:pic>
        <p:nvPicPr>
          <p:cNvPr descr="Une image contenant texte, capture d’écran, Police, diagramme&#10;&#10;Le contenu généré par l’IA peut être incorrect." id="288" name="Google Shape;2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3157" y="211381"/>
            <a:ext cx="2081579" cy="107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>
            <p:ph idx="4294967295" type="title"/>
          </p:nvPr>
        </p:nvSpPr>
        <p:spPr>
          <a:xfrm>
            <a:off x="1229954" y="488922"/>
            <a:ext cx="545209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DuckDB est incroyable</a:t>
            </a:r>
            <a:endParaRPr b="0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uckDB – An in-process SQL OLAP database management system" id="295" name="Google Shape;2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21" y="484930"/>
            <a:ext cx="2241192" cy="66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, logiciel&#10;&#10;Le contenu généré par l’IA peut être incorrect." id="296" name="Google Shape;2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409" y="0"/>
            <a:ext cx="82591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 txBox="1"/>
          <p:nvPr>
            <p:ph idx="4294967295" type="title"/>
          </p:nvPr>
        </p:nvSpPr>
        <p:spPr>
          <a:xfrm>
            <a:off x="536331" y="312288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Un grand lecteur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&amp; écrivain</a:t>
            </a:r>
            <a:endParaRPr sz="1800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 flipH="1">
            <a:off x="537226" y="1129734"/>
            <a:ext cx="235910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Multitude de sources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.json(.gz)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.jsonl(.gz)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.csv(.gz|.zip)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 fixe(.tar)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.parquet</a:t>
            </a:r>
            <a:endParaRPr/>
          </a:p>
        </p:txBody>
      </p:sp>
      <p:pic>
        <p:nvPicPr>
          <p:cNvPr descr="DuckDB – An in-process SQL OLAP database management system" id="304" name="Google Shape;3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5313" y="265123"/>
            <a:ext cx="2241192" cy="6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4"/>
          <p:cNvSpPr txBox="1"/>
          <p:nvPr/>
        </p:nvSpPr>
        <p:spPr>
          <a:xfrm>
            <a:off x="7150284" y="918032"/>
            <a:ext cx="1713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l'etl sql</a:t>
            </a:r>
            <a:endParaRPr/>
          </a:p>
        </p:txBody>
      </p:sp>
      <p:sp>
        <p:nvSpPr>
          <p:cNvPr id="306" name="Google Shape;306;p14"/>
          <p:cNvSpPr txBox="1"/>
          <p:nvPr/>
        </p:nvSpPr>
        <p:spPr>
          <a:xfrm>
            <a:off x="3467298" y="1128884"/>
            <a:ext cx="477519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read_csv(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's3://chemin/*.csv{.gz}'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       sep=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'þ'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encoding=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'ISO_8859_15'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rgbClr val="3F52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read_json(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's3://chemin/*.jsonl{.gz}'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       maximum_depth=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read_parquet(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</a:t>
            </a:r>
            <a:r>
              <a:rPr b="1"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gs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://chemin/*.parquet'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3467297" y="2648868"/>
            <a:ext cx="477519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read_gsheet(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'1B4RFuOnZ4ITZ-nR9givZ7vWV'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       sheet=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'dim_magasin'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range=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'A2,F'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read_excel(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's3://chemin/fichier.xlsx'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       sheet=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'dim_magasin'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range=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'A2,F'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3467296" y="3890464"/>
            <a:ext cx="477519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read_html(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's3://chemin/*.html'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       record_element=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'tr'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all_varchar=true)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read_xml(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's3://chemin/*.xml'</a:t>
            </a: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       root_element='dataroot', record_element='clients')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9006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1000">
                <a:solidFill>
                  <a:srgbClr val="008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's3://chemin/*.yaml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/>
          <p:nvPr/>
        </p:nvSpPr>
        <p:spPr>
          <a:xfrm>
            <a:off x="536330" y="1288074"/>
            <a:ext cx="8141676" cy="341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143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select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date_part::date 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as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date_part,</a:t>
            </a:r>
            <a:endParaRPr b="0" i="0" sz="1800" u="none" cap="none" strike="noStrike">
              <a:solidFill>
                <a:srgbClr val="3F52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id::uuid 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as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id,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B3B3B"/>
              </a:solidFill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{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'version'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: info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'version'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,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'type'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: info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'type'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,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'publicationDate'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: (info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'publicationDate'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)::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timestamp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,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} 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as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info,  </a:t>
            </a:r>
            <a:endParaRPr b="0" i="0" sz="1200" u="none" cap="none" strike="noStrike">
              <a:solidFill>
                <a:srgbClr val="3B3B3B"/>
              </a:solidFill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--&gt; struct(</a:t>
            </a:r>
            <a:r>
              <a:rPr b="1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version </a:t>
            </a:r>
            <a:r>
              <a:rPr b="0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varchar, </a:t>
            </a:r>
            <a:r>
              <a:rPr b="1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type </a:t>
            </a:r>
            <a:r>
              <a:rPr b="0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varchar, </a:t>
            </a:r>
            <a:r>
              <a:rPr b="1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publicationDate </a:t>
            </a:r>
            <a:r>
              <a:rPr b="0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timestamp)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B3B3B"/>
              </a:solidFill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unnest( 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data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::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json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[] ) 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as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data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,</a:t>
            </a:r>
            <a:endParaRPr b="0" i="0" sz="1200" u="none" cap="none" strike="noStrike">
              <a:solidFill>
                <a:srgbClr val="3B3B3B"/>
              </a:solidFill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--&gt; json</a:t>
            </a:r>
            <a:endParaRPr b="0" i="0" sz="1200" u="none" cap="none" strike="noStrike">
              <a:solidFill>
                <a:srgbClr val="008000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data-&gt;&gt;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'id'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as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data_id,</a:t>
            </a:r>
            <a:endParaRPr b="0" i="0" sz="1800" u="none" cap="none" strike="noStrike">
              <a:solidFill>
                <a:srgbClr val="3B3B3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FF"/>
              </a:solidFill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filename</a:t>
            </a:r>
            <a:r>
              <a:rPr b="0" i="0" lang="en-US" sz="1200" u="none" cap="none" strike="noStrike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,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B3B3B"/>
              </a:solidFill>
              <a:latin typeface="Oi"/>
              <a:ea typeface="Oi"/>
              <a:cs typeface="Oi"/>
              <a:sym typeface="Oi"/>
            </a:endParaRPr>
          </a:p>
          <a:p>
            <a:pPr indent="1143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rgbClr val="0000FF"/>
                </a:solidFill>
                <a:latin typeface="Oi"/>
                <a:ea typeface="Oi"/>
                <a:cs typeface="Oi"/>
                <a:sym typeface="Oi"/>
              </a:rPr>
              <a:t>from</a:t>
            </a:r>
            <a:r>
              <a:rPr b="0" lang="en-US" sz="12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read_json(</a:t>
            </a:r>
            <a:r>
              <a:rPr b="0" lang="en-US" sz="12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's3://</a:t>
            </a:r>
            <a:r>
              <a:rPr lang="en-US" sz="12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chemin/*.</a:t>
            </a:r>
            <a:r>
              <a:rPr b="0" lang="en-US" sz="12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jsonl*'</a:t>
            </a:r>
            <a:r>
              <a:rPr b="0" lang="en-US" sz="12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, maximum_depth</a:t>
            </a:r>
            <a:r>
              <a:rPr b="0" lang="en-US" sz="12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=</a:t>
            </a:r>
            <a:r>
              <a:rPr b="0" lang="en-US" sz="1200">
                <a:solidFill>
                  <a:srgbClr val="098658"/>
                </a:solidFill>
                <a:latin typeface="Oi"/>
                <a:ea typeface="Oi"/>
                <a:cs typeface="Oi"/>
                <a:sym typeface="Oi"/>
              </a:rPr>
              <a:t>1</a:t>
            </a:r>
            <a:r>
              <a:rPr b="0" lang="en-US" sz="12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 txBox="1"/>
          <p:nvPr>
            <p:ph idx="4294967295" type="title"/>
          </p:nvPr>
        </p:nvSpPr>
        <p:spPr>
          <a:xfrm>
            <a:off x="536331" y="181463"/>
            <a:ext cx="5495681" cy="11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Travailler avec des json</a:t>
            </a:r>
            <a:b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un sql moderne</a:t>
            </a:r>
            <a:endParaRPr sz="3000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uckDB – An in-process SQL OLAP database management system" id="316" name="Google Shape;3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5313" y="265123"/>
            <a:ext cx="2241192" cy="6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5"/>
          <p:cNvSpPr txBox="1"/>
          <p:nvPr/>
        </p:nvSpPr>
        <p:spPr>
          <a:xfrm>
            <a:off x="7150284" y="918032"/>
            <a:ext cx="1713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l'etl sql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/>
          <p:nvPr/>
        </p:nvSpPr>
        <p:spPr>
          <a:xfrm>
            <a:off x="536331" y="1288074"/>
            <a:ext cx="8141676" cy="341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143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select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date_part,   id,   data_id,   info,</a:t>
            </a:r>
            <a:endParaRPr b="0" i="0" sz="1800" u="none" cap="none" strike="noStrike">
              <a:solidFill>
                <a:srgbClr val="3F52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B3B3B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8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-- installedOffer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unnest(data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'$.partenaire[*].installedOffer[*]'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 </a:t>
            </a:r>
            <a:r>
              <a:rPr b="0" i="0" lang="en-US" sz="12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as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installedOffer,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B3B3B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offer_status: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list_distinct(installedOffer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'$.status[*]'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),</a:t>
            </a:r>
            <a:endParaRPr b="0" i="0" sz="1200" u="none" cap="none" strike="noStrike">
              <a:solidFill>
                <a:srgbClr val="7030A0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status_count:</a:t>
            </a:r>
            <a:r>
              <a:rPr b="0" i="0" lang="en-US" sz="12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length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(</a:t>
            </a: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offer_status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),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status_codes: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list_distinct(</a:t>
            </a: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offer_status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'$.code'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),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status_latest: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list_max(data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'$.status[*].date'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)::</a:t>
            </a:r>
            <a:r>
              <a:rPr b="0" i="0" lang="en-US" sz="12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date,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030A0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planif_acteur: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list_first(list_filter( </a:t>
            </a: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offer_status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, lambda x: x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'code'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=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'planif'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))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'acteur'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,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planif_date: 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list_first(list_filter( </a:t>
            </a: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offer_status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, lambda x: x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'code'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=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'planif'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))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'date'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,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B3B3B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install_acteur: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list_first(list_filter( </a:t>
            </a: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offer_status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, lambda x: x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'code'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=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</a:t>
            </a:r>
            <a:r>
              <a:rPr b="1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</a:t>
            </a:r>
            <a:r>
              <a:rPr b="1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install'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))</a:t>
            </a:r>
            <a:r>
              <a:rPr b="0" i="0" lang="en-US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-&gt;&gt;</a:t>
            </a:r>
            <a:r>
              <a:rPr b="0" i="0" lang="en-US" sz="1200" u="none" cap="none" strike="noStrike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'acteur'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,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030A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install_date: </a:t>
            </a:r>
            <a:r>
              <a:rPr b="0" i="0" lang="en-US" sz="1200" u="none" cap="none" strike="noStrike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xxxx</a:t>
            </a:r>
            <a:endParaRPr b="0" i="0" sz="1200" u="none" cap="none" strike="noStrike">
              <a:solidFill>
                <a:srgbClr val="3B3B3B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030A0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  <a:p>
            <a:pPr indent="1143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from</a:t>
            </a:r>
            <a:r>
              <a:rPr lang="en-US" sz="1200">
                <a:solidFill>
                  <a:srgbClr val="3B3B3B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 </a:t>
            </a:r>
            <a:r>
              <a:rPr lang="en-US" sz="1200">
                <a:solidFill>
                  <a:srgbClr val="00108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{{ ref(</a:t>
            </a:r>
            <a:r>
              <a:rPr lang="en-US" sz="1200">
                <a:solidFill>
                  <a:srgbClr val="A31515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'int_ord_f_cust_product_order_unnested'</a:t>
            </a:r>
            <a:r>
              <a:rPr lang="en-US" sz="1200">
                <a:solidFill>
                  <a:srgbClr val="001080"/>
                </a:solidFill>
                <a:highlight>
                  <a:srgbClr val="FFFFFF"/>
                </a:highlight>
                <a:latin typeface="Oi"/>
                <a:ea typeface="Oi"/>
                <a:cs typeface="Oi"/>
                <a:sym typeface="Oi"/>
              </a:rPr>
              <a:t>) }}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324" name="Google Shape;324;p16"/>
          <p:cNvSpPr txBox="1"/>
          <p:nvPr>
            <p:ph idx="4294967295" type="title"/>
          </p:nvPr>
        </p:nvSpPr>
        <p:spPr>
          <a:xfrm>
            <a:off x="536331" y="181463"/>
            <a:ext cx="5416550" cy="11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Travailler avec des json</a:t>
            </a:r>
            <a:br>
              <a:rPr lang="en-US"/>
            </a:br>
            <a:r>
              <a:rPr lang="en-US" sz="24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un sql moderne</a:t>
            </a:r>
            <a:endParaRPr b="1" sz="3000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uckDB – An in-process SQL OLAP database management system" id="325" name="Google Shape;3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5313" y="265123"/>
            <a:ext cx="2241192" cy="6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6"/>
          <p:cNvSpPr txBox="1"/>
          <p:nvPr/>
        </p:nvSpPr>
        <p:spPr>
          <a:xfrm>
            <a:off x="7150284" y="918032"/>
            <a:ext cx="1713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l'etl sql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/>
          <p:nvPr>
            <p:ph idx="4294967295" type="title"/>
          </p:nvPr>
        </p:nvSpPr>
        <p:spPr>
          <a:xfrm>
            <a:off x="342900" y="594701"/>
            <a:ext cx="1741366" cy="1090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Angles</a:t>
            </a:r>
            <a:b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morts</a:t>
            </a:r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2505808" y="593480"/>
            <a:ext cx="61370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read_csv('fichier.csv.gz', </a:t>
            </a:r>
            <a:r>
              <a:rPr lang="en-US" sz="11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encoding='ISO_8859_15'</a:t>
            </a: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) </a:t>
            </a: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45s </a:t>
            </a:r>
            <a:r>
              <a:rPr lang="en-US" sz="1800">
                <a:solidFill>
                  <a:srgbClr val="C00000"/>
                </a:solidFill>
                <a:latin typeface="Oi"/>
                <a:ea typeface="Oi"/>
                <a:cs typeface="Oi"/>
                <a:sym typeface="Oi"/>
              </a:rPr>
              <a:t>+ </a:t>
            </a:r>
            <a:r>
              <a:rPr b="1" lang="en-US" sz="1800">
                <a:solidFill>
                  <a:srgbClr val="C00000"/>
                </a:solidFill>
                <a:latin typeface="Oi"/>
                <a:ea typeface="Oi"/>
                <a:cs typeface="Oi"/>
                <a:sym typeface="Oi"/>
              </a:rPr>
              <a:t>fail </a:t>
            </a:r>
            <a:endParaRPr b="1"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gzip + iconv utf-8 + read_csv : </a:t>
            </a: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10s</a:t>
            </a:r>
            <a:endParaRPr b="1" sz="3200">
              <a:solidFill>
                <a:srgbClr val="1F28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Push down filter</a:t>
            </a:r>
            <a:endParaRPr sz="3200">
              <a:solidFill>
                <a:srgbClr val="1F28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Perf json beautiful de 800k lignes ...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/>
          <p:nvPr>
            <p:ph idx="4294967295" type="title"/>
          </p:nvPr>
        </p:nvSpPr>
        <p:spPr>
          <a:xfrm>
            <a:off x="342900" y="594701"/>
            <a:ext cx="1741366" cy="1090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Angles</a:t>
            </a:r>
            <a:b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morts</a:t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2505808" y="593480"/>
            <a:ext cx="6137030" cy="3985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C000"/>
                </a:solidFill>
                <a:latin typeface="Oi"/>
                <a:ea typeface="Oi"/>
                <a:cs typeface="Oi"/>
                <a:sym typeface="Oi"/>
              </a:rPr>
              <a:t># FAIL lecture .csv.gz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001080"/>
                </a:solidFill>
                <a:latin typeface="Oi"/>
                <a:ea typeface="Oi"/>
                <a:cs typeface="Oi"/>
                <a:sym typeface="Oi"/>
              </a:rPr>
              <a:t>duckdb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:memory: </a:t>
            </a:r>
            <a:r>
              <a:rPr b="0" lang="en-US" sz="11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"from read_csv('SIU_EDH_COMPTES_20260315210022.csv</a:t>
            </a:r>
            <a:r>
              <a:rPr b="1" lang="en-US" sz="11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.gz</a:t>
            </a:r>
            <a:r>
              <a:rPr b="0" lang="en-US" sz="11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', sep='þ', encoding='ISO_8859_15');"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1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rPr>
            </a:br>
            <a:r>
              <a:rPr b="0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# dé-gzippage ⏱️ </a:t>
            </a:r>
            <a:r>
              <a:rPr b="1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4s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gunzip SIU_EDH_COMPTES_20260315210022.csv.gz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1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rPr>
            </a:br>
            <a:r>
              <a:rPr b="0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# constat ⏱️ </a:t>
            </a:r>
            <a:r>
              <a:rPr b="1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0.1s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file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i 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b SIU_EDH_COMPTES_20260315210022.csv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# -&gt; text/plain; charset=iso-8859-1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11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rPr>
            </a:br>
            <a:r>
              <a:rPr b="1" lang="en-US" sz="1100">
                <a:solidFill>
                  <a:srgbClr val="FFC000"/>
                </a:solidFill>
                <a:latin typeface="Oi"/>
                <a:ea typeface="Oi"/>
                <a:cs typeface="Oi"/>
                <a:sym typeface="Oi"/>
              </a:rPr>
              <a:t># read_csv avec encoding tel quel ⏱️ 44s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001080"/>
                </a:solidFill>
                <a:latin typeface="Oi"/>
                <a:ea typeface="Oi"/>
                <a:cs typeface="Oi"/>
                <a:sym typeface="Oi"/>
              </a:rPr>
              <a:t>duckdb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:memory: </a:t>
            </a:r>
            <a:r>
              <a:rPr b="0" lang="en-US" sz="11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"from read_csv('SIU_EDH_COMPTES_20260315210022.csv', sep='þ', encoding='ISO_8859_15');"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1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rPr>
            </a:br>
            <a:r>
              <a:rPr b="0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# avoir un beau encoding ⏱️ </a:t>
            </a:r>
            <a:r>
              <a:rPr b="1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3s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iconv 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f ISO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098658"/>
                </a:solidFill>
                <a:latin typeface="Oi"/>
                <a:ea typeface="Oi"/>
                <a:cs typeface="Oi"/>
                <a:sym typeface="Oi"/>
              </a:rPr>
              <a:t>8859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098658"/>
                </a:solidFill>
                <a:latin typeface="Oi"/>
                <a:ea typeface="Oi"/>
                <a:cs typeface="Oi"/>
                <a:sym typeface="Oi"/>
              </a:rPr>
              <a:t>1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t UTF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098658"/>
                </a:solidFill>
                <a:latin typeface="Oi"/>
                <a:ea typeface="Oi"/>
                <a:cs typeface="Oi"/>
                <a:sym typeface="Oi"/>
              </a:rPr>
              <a:t>8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SIU_EDH_COMPTES_20260315210022.csv </a:t>
            </a:r>
            <a:r>
              <a:rPr b="0" lang="en-US" sz="1100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rPr>
              <a:t>-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o raw_in_utf8.csv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1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rPr>
            </a:br>
            <a:r>
              <a:rPr b="0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# read_csv from </a:t>
            </a:r>
            <a:r>
              <a:rPr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utf-8</a:t>
            </a:r>
            <a:r>
              <a:rPr b="0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 ⏱️ </a:t>
            </a:r>
            <a:r>
              <a:rPr b="1" lang="en-US" sz="1100">
                <a:solidFill>
                  <a:srgbClr val="008000"/>
                </a:solidFill>
                <a:latin typeface="Oi"/>
                <a:ea typeface="Oi"/>
                <a:cs typeface="Oi"/>
                <a:sym typeface="Oi"/>
              </a:rPr>
              <a:t>2s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001080"/>
                </a:solidFill>
                <a:latin typeface="Oi"/>
                <a:ea typeface="Oi"/>
                <a:cs typeface="Oi"/>
                <a:sym typeface="Oi"/>
              </a:rPr>
              <a:t>duckdb</a:t>
            </a:r>
            <a:r>
              <a:rPr b="0" lang="en-US" sz="1100">
                <a:solidFill>
                  <a:srgbClr val="3B3B3B"/>
                </a:solidFill>
                <a:latin typeface="Oi"/>
                <a:ea typeface="Oi"/>
                <a:cs typeface="Oi"/>
                <a:sym typeface="Oi"/>
              </a:rPr>
              <a:t> :memory: </a:t>
            </a:r>
            <a:r>
              <a:rPr b="0" lang="en-US" sz="1100">
                <a:solidFill>
                  <a:srgbClr val="A31515"/>
                </a:solidFill>
                <a:latin typeface="Oi"/>
                <a:ea typeface="Oi"/>
                <a:cs typeface="Oi"/>
                <a:sym typeface="Oi"/>
              </a:rPr>
              <a:t>"from read_csv('raw_in_utf8.csv', sep='þ');"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diagramme, ligne&#10;&#10;Le contenu généré par l’IA peut être incorrect." id="345" name="Google Shape;3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094" y="1117023"/>
            <a:ext cx="6719677" cy="386195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9"/>
          <p:cNvSpPr txBox="1"/>
          <p:nvPr>
            <p:ph idx="4294967295" type="title"/>
          </p:nvPr>
        </p:nvSpPr>
        <p:spPr>
          <a:xfrm>
            <a:off x="437444" y="275167"/>
            <a:ext cx="469399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Collecte des flux</a:t>
            </a:r>
            <a:endParaRPr/>
          </a:p>
        </p:txBody>
      </p:sp>
      <p:pic>
        <p:nvPicPr>
          <p:cNvPr descr="DuckDB – An in-process SQL OLAP database management system" id="347" name="Google Shape;3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170" y="2080867"/>
            <a:ext cx="1318000" cy="379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black background&#10;&#10;Description automatically generated" id="348" name="Google Shape;34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1645" y="1514601"/>
            <a:ext cx="1161141" cy="471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chier:Python logo and wordmark.svg — Wikipédia" id="349" name="Google Shape;34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9308" y="3571415"/>
            <a:ext cx="1292470" cy="386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conception&#10;&#10;Le contenu généré par l’IA peut être incorrect." id="350" name="Google Shape;35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9660" y="2495457"/>
            <a:ext cx="686520" cy="686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9"/>
          <p:cNvCxnSpPr/>
          <p:nvPr/>
        </p:nvCxnSpPr>
        <p:spPr>
          <a:xfrm rot="10800000">
            <a:off x="6849340" y="2363931"/>
            <a:ext cx="909205" cy="43295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352" name="Google Shape;352;p19"/>
          <p:cNvCxnSpPr/>
          <p:nvPr/>
        </p:nvCxnSpPr>
        <p:spPr>
          <a:xfrm flipH="1">
            <a:off x="5593772" y="2796886"/>
            <a:ext cx="2156114" cy="8139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id="353" name="Google Shape;35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6341" y="1202315"/>
            <a:ext cx="29441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69968" y="2463078"/>
            <a:ext cx="29441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9"/>
          <p:cNvSpPr/>
          <p:nvPr/>
        </p:nvSpPr>
        <p:spPr>
          <a:xfrm>
            <a:off x="7608997" y="2460890"/>
            <a:ext cx="997042" cy="740327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idx="4294967295" type="title"/>
          </p:nvPr>
        </p:nvSpPr>
        <p:spPr>
          <a:xfrm>
            <a:off x="2770920" y="1200600"/>
            <a:ext cx="5796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Présentations »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2"/>
          <p:cNvGrpSpPr/>
          <p:nvPr/>
        </p:nvGrpSpPr>
        <p:grpSpPr>
          <a:xfrm>
            <a:off x="6317640" y="568080"/>
            <a:ext cx="2055960" cy="452520"/>
            <a:chOff x="6317640" y="568080"/>
            <a:chExt cx="2055960" cy="452520"/>
          </a:xfrm>
        </p:grpSpPr>
        <p:sp>
          <p:nvSpPr>
            <p:cNvPr id="62" name="Google Shape;62;p2"/>
            <p:cNvSpPr/>
            <p:nvPr/>
          </p:nvSpPr>
          <p:spPr>
            <a:xfrm flipH="1" rot="10800000">
              <a:off x="8047080" y="56808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29150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flipH="1" rot="10800000">
              <a:off x="7612920" y="56808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29150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flipH="1" rot="10800000">
              <a:off x="7178400" y="56808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29150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flipH="1" rot="10800000">
              <a:off x="6744240" y="56808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29150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flipH="1" rot="10800000">
              <a:off x="6317640" y="56808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29150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Une image contenant Visage humain, sourire, personne, habits&#10;&#10;Description générée automatiquement"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9931" y="2569153"/>
            <a:ext cx="1950069" cy="193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0471" y="2569222"/>
            <a:ext cx="1950363" cy="1932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 Logo, symbol, meaning, history, PNG, brand"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2900" y="4142669"/>
            <a:ext cx="1310923" cy="717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pon Technologies — Wikipédia" id="70" name="Google Shape;70;p2"/>
          <p:cNvPicPr preferRelativeResize="0"/>
          <p:nvPr/>
        </p:nvPicPr>
        <p:blipFill rotWithShape="1">
          <a:blip r:embed="rId6">
            <a:alphaModFix/>
          </a:blip>
          <a:srcRect b="36900" l="13446" r="15537" t="39697"/>
          <a:stretch/>
        </p:blipFill>
        <p:spPr>
          <a:xfrm>
            <a:off x="3574476" y="4292533"/>
            <a:ext cx="1289175" cy="42058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2388056" y="2205308"/>
            <a:ext cx="1945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Antoine GIRAUD</a:t>
            </a:r>
            <a:endParaRPr/>
          </a:p>
        </p:txBody>
      </p:sp>
      <p:sp>
        <p:nvSpPr>
          <p:cNvPr id="72" name="Google Shape;72;p2"/>
          <p:cNvSpPr txBox="1"/>
          <p:nvPr/>
        </p:nvSpPr>
        <p:spPr>
          <a:xfrm>
            <a:off x="5612445" y="2205308"/>
            <a:ext cx="19459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Cédric OLIVIER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"/>
          <p:cNvSpPr txBox="1"/>
          <p:nvPr>
            <p:ph idx="4294967295" type="title"/>
          </p:nvPr>
        </p:nvSpPr>
        <p:spPr>
          <a:xfrm>
            <a:off x="2174354" y="2489443"/>
            <a:ext cx="6056640" cy="15766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Accélérer la migration</a:t>
            </a:r>
            <a:b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grâce aux contrats de données </a:t>
            </a:r>
            <a:r>
              <a:rPr b="1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ODCS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20"/>
          <p:cNvSpPr txBox="1"/>
          <p:nvPr>
            <p:ph idx="4294967295" type="title"/>
          </p:nvPr>
        </p:nvSpPr>
        <p:spPr>
          <a:xfrm>
            <a:off x="3541680" y="1240560"/>
            <a:ext cx="2058120" cy="115452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20"/>
          <p:cNvGrpSpPr/>
          <p:nvPr/>
        </p:nvGrpSpPr>
        <p:grpSpPr>
          <a:xfrm>
            <a:off x="3544560" y="609840"/>
            <a:ext cx="2056320" cy="452520"/>
            <a:chOff x="3544560" y="609840"/>
            <a:chExt cx="2056320" cy="452520"/>
          </a:xfrm>
        </p:grpSpPr>
        <p:sp>
          <p:nvSpPr>
            <p:cNvPr id="364" name="Google Shape;364;p20"/>
            <p:cNvSpPr/>
            <p:nvPr/>
          </p:nvSpPr>
          <p:spPr>
            <a:xfrm rot="10800000">
              <a:off x="354456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rot="10800000">
              <a:off x="3978720" y="60984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rot="10800000">
              <a:off x="441324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rot="10800000">
              <a:off x="4843440" y="60984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rot="10800000">
              <a:off x="5277960" y="60984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20"/>
          <p:cNvSpPr txBox="1"/>
          <p:nvPr/>
        </p:nvSpPr>
        <p:spPr>
          <a:xfrm>
            <a:off x="2172091" y="4067917"/>
            <a:ext cx="44576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contrats historiques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des contrats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ODCS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aux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artefacts dbt-duckdb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 txBox="1"/>
          <p:nvPr>
            <p:ph idx="4294967295" type="title"/>
          </p:nvPr>
        </p:nvSpPr>
        <p:spPr>
          <a:xfrm>
            <a:off x="492369" y="198315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ODCS </a:t>
            </a: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Open Data Contract Standard</a:t>
            </a:r>
            <a:endParaRPr sz="30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Une image contenant texte, capture d’écran, Police, Marque&#10;&#10;Le contenu généré par l’IA peut être incorrect." id="376" name="Google Shape;3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2893" y="772143"/>
            <a:ext cx="4811515" cy="423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Police, nombre&#10;&#10;Le contenu généré par l’IA peut être incorrect." id="382" name="Google Shape;3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083" y="281755"/>
            <a:ext cx="8291051" cy="4589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olice, Graphique, logo, graphisme&#10;&#10;Le contenu généré par l’IA peut être incorrect." id="383" name="Google Shape;38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9490" y="432005"/>
            <a:ext cx="234315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2"/>
          <p:cNvSpPr/>
          <p:nvPr/>
        </p:nvSpPr>
        <p:spPr>
          <a:xfrm>
            <a:off x="6855629" y="1346385"/>
            <a:ext cx="1723406" cy="91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Alignement au contrat ODCS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"/>
          <p:cNvSpPr txBox="1"/>
          <p:nvPr>
            <p:ph idx="4294967295" type="title"/>
          </p:nvPr>
        </p:nvSpPr>
        <p:spPr>
          <a:xfrm>
            <a:off x="492369" y="198315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Classes Pydantic ODCS </a:t>
            </a:r>
            <a:r>
              <a:rPr lang="en-US" sz="1800" u="sng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url</a:t>
            </a:r>
            <a:endParaRPr sz="3000" u="sng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descr="Une image contenant texte, capture d’écran, Police, nombre&#10;&#10;Le contenu généré par l’IA peut être incorrect." id="391" name="Google Shape;39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682" y="962149"/>
            <a:ext cx="61626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capture d’écran&#10;&#10;Le contenu généré par l’IA peut être incorrect." id="392" name="Google Shape;39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4985" y="1538226"/>
            <a:ext cx="2495550" cy="1028700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e image contenant texte, Police, capture d’écran&#10;&#10;Le contenu généré par l’IA peut être incorrect." id="393" name="Google Shape;39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96841" y="3046764"/>
            <a:ext cx="2571750" cy="990600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e image contenant texte, capture d’écran, Police, nombre&#10;&#10;Le contenu généré par l’IA peut être incorrect." id="394" name="Google Shape;39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9857" y="3623134"/>
            <a:ext cx="4913416" cy="132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10272" y="3397085"/>
            <a:ext cx="1390650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23"/>
          <p:cNvCxnSpPr/>
          <p:nvPr/>
        </p:nvCxnSpPr>
        <p:spPr>
          <a:xfrm flipH="1">
            <a:off x="2855025" y="1690997"/>
            <a:ext cx="2965121" cy="465114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397" name="Google Shape;397;p23"/>
          <p:cNvCxnSpPr/>
          <p:nvPr/>
        </p:nvCxnSpPr>
        <p:spPr>
          <a:xfrm rot="10800000">
            <a:off x="3289463" y="2828056"/>
            <a:ext cx="2482687" cy="329048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"/>
          <p:cNvSpPr txBox="1"/>
          <p:nvPr>
            <p:ph idx="4294967295" type="title"/>
          </p:nvPr>
        </p:nvSpPr>
        <p:spPr>
          <a:xfrm>
            <a:off x="492369" y="198315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Classes Pydantic ODCS </a:t>
            </a:r>
            <a:r>
              <a:rPr lang="en-US" sz="1800" u="sng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url</a:t>
            </a:r>
            <a:endParaRPr sz="3000" u="sng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descr="Une image contenant texte, capture d’écran, Police&#10;&#10;Le contenu généré par l’IA peut être incorrect." id="404" name="Google Shape;40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791" y="837956"/>
            <a:ext cx="69246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&#10;&#10;Le contenu généré par l’IA peut être incorrect." id="405" name="Google Shape;40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60787" y="2889250"/>
            <a:ext cx="5011738" cy="22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"/>
          <p:cNvSpPr txBox="1"/>
          <p:nvPr>
            <p:ph idx="4294967295" type="title"/>
          </p:nvPr>
        </p:nvSpPr>
        <p:spPr>
          <a:xfrm>
            <a:off x="492369" y="198315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DataContract</a:t>
            </a: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 editor </a:t>
            </a:r>
            <a:r>
              <a:rPr lang="en-US" sz="1800" u="sng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url</a:t>
            </a:r>
            <a:endParaRPr sz="30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creenshot" id="412" name="Google Shape;4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048" y="1060039"/>
            <a:ext cx="6136747" cy="3963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olice, Graphique, logo, graphisme&#10;&#10;Le contenu généré par l’IA peut être incorrect." id="413" name="Google Shape;41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0086" y="197543"/>
            <a:ext cx="23431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"/>
          <p:cNvSpPr txBox="1"/>
          <p:nvPr>
            <p:ph idx="4294967295" type="title"/>
          </p:nvPr>
        </p:nvSpPr>
        <p:spPr>
          <a:xfrm>
            <a:off x="492369" y="198315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DataContract</a:t>
            </a: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 CLI</a:t>
            </a:r>
            <a:endParaRPr b="0" sz="30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Une image contenant texte, capture d’écran, diagramme, Police&#10;&#10;Le contenu généré par l’IA peut être incorrect." id="420" name="Google Shape;42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149" y="896204"/>
            <a:ext cx="6072433" cy="299988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6"/>
          <p:cNvSpPr txBox="1"/>
          <p:nvPr/>
        </p:nvSpPr>
        <p:spPr>
          <a:xfrm>
            <a:off x="7197588" y="2691848"/>
            <a:ext cx="18072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Non suffisant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à notre besoin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Police, capture d’écran, conception&#10;&#10;Le contenu généré par l’IA peut être incorrect." id="422" name="Google Shape;42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0" y="3342908"/>
            <a:ext cx="1333500" cy="166687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7"/>
          <p:cNvSpPr txBox="1"/>
          <p:nvPr>
            <p:ph idx="4294967295" type="title"/>
          </p:nvPr>
        </p:nvSpPr>
        <p:spPr>
          <a:xfrm>
            <a:off x="599722" y="275167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Est ce que </a:t>
            </a: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dbt </a:t>
            </a: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run sait </a:t>
            </a: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lire un odcs </a:t>
            </a: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b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dbt loom</a:t>
            </a:r>
            <a:endParaRPr/>
          </a:p>
        </p:txBody>
      </p:sp>
      <p:pic>
        <p:nvPicPr>
          <p:cNvPr descr="Une image contenant texte, Police, capture d’écran, conception&#10;&#10;Le contenu généré par l’IA peut être incorrect." id="429" name="Google Shape;4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057" y="1042255"/>
            <a:ext cx="1333500" cy="1666875"/>
          </a:xfrm>
          <a:prstGeom prst="rect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"/>
          <p:cNvSpPr txBox="1"/>
          <p:nvPr>
            <p:ph idx="4294967295" type="title"/>
          </p:nvPr>
        </p:nvSpPr>
        <p:spPr>
          <a:xfrm>
            <a:off x="599722" y="275167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Contrat ODCS -&gt; artefacts dbt</a:t>
            </a:r>
            <a:endParaRPr/>
          </a:p>
        </p:txBody>
      </p:sp>
      <p:pic>
        <p:nvPicPr>
          <p:cNvPr descr="Une image contenant texte, capture d’écran, Police&#10;&#10;Le contenu généré par l’IA peut être incorrect." id="436" name="Google Shape;4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3689" y="3029805"/>
            <a:ext cx="5035062" cy="1925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&#10;&#10;Le contenu généré par l’IA peut être incorrect." id="437" name="Google Shape;4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796" y="1044819"/>
            <a:ext cx="21336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&#10;&#10;Le contenu généré par l’IA peut être incorrect." id="438" name="Google Shape;43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0411" y="1043355"/>
            <a:ext cx="3209926" cy="1137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capture d’écran, conception&#10;&#10;Le contenu généré par l’IA peut être incorrect." id="439" name="Google Shape;43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3057" y="1042255"/>
            <a:ext cx="1333500" cy="1666875"/>
          </a:xfrm>
          <a:prstGeom prst="rect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e image contenant texte, Police, capture d’écran&#10;&#10;Le contenu généré par l’IA peut être incorrect." id="440" name="Google Shape;44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8810" y="3800474"/>
            <a:ext cx="1244112" cy="1220666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diagramme, ligne&#10;&#10;Le contenu généré par l’IA peut être incorrect." id="446" name="Google Shape;4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094" y="1117023"/>
            <a:ext cx="6719677" cy="386195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9"/>
          <p:cNvSpPr txBox="1"/>
          <p:nvPr>
            <p:ph idx="4294967295" type="title"/>
          </p:nvPr>
        </p:nvSpPr>
        <p:spPr>
          <a:xfrm>
            <a:off x="437444" y="275167"/>
            <a:ext cx="469399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Collecte des flux</a:t>
            </a:r>
            <a:endParaRPr/>
          </a:p>
        </p:txBody>
      </p:sp>
      <p:pic>
        <p:nvPicPr>
          <p:cNvPr descr="DuckDB – An in-process SQL OLAP database management system" id="448" name="Google Shape;4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170" y="2080867"/>
            <a:ext cx="1318000" cy="379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black background&#10;&#10;Description automatically generated" id="449" name="Google Shape;4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1645" y="1514601"/>
            <a:ext cx="1161141" cy="471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chier:Python logo and wordmark.svg — Wikipédia" id="450" name="Google Shape;4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9308" y="3571415"/>
            <a:ext cx="1292470" cy="386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conception&#10;&#10;Le contenu généré par l’IA peut être incorrect." id="451" name="Google Shape;4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9660" y="2495457"/>
            <a:ext cx="686520" cy="686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29"/>
          <p:cNvCxnSpPr/>
          <p:nvPr/>
        </p:nvCxnSpPr>
        <p:spPr>
          <a:xfrm rot="10800000">
            <a:off x="6849340" y="2363931"/>
            <a:ext cx="909205" cy="43295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453" name="Google Shape;453;p29"/>
          <p:cNvCxnSpPr/>
          <p:nvPr/>
        </p:nvCxnSpPr>
        <p:spPr>
          <a:xfrm flipH="1">
            <a:off x="5593772" y="2796886"/>
            <a:ext cx="2156114" cy="8139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id="454" name="Google Shape;45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6341" y="1202315"/>
            <a:ext cx="29441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69968" y="2463078"/>
            <a:ext cx="29441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9"/>
          <p:cNvSpPr/>
          <p:nvPr/>
        </p:nvSpPr>
        <p:spPr>
          <a:xfrm>
            <a:off x="6317364" y="1406669"/>
            <a:ext cx="1451312" cy="674386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idx="4294967295" type="title"/>
          </p:nvPr>
        </p:nvSpPr>
        <p:spPr>
          <a:xfrm>
            <a:off x="2622240" y="2610720"/>
            <a:ext cx="5796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5000"/>
              <a:buFont typeface="Verdana"/>
              <a:buNone/>
            </a:pPr>
            <a:r>
              <a:rPr b="1" i="0" lang="en-US" sz="5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Contexte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>
            <p:ph idx="4294967295" type="title"/>
          </p:nvPr>
        </p:nvSpPr>
        <p:spPr>
          <a:xfrm>
            <a:off x="6362280" y="1328760"/>
            <a:ext cx="2056320" cy="106596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01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>
            <p:ph idx="4294967295" type="subTitle"/>
          </p:nvPr>
        </p:nvSpPr>
        <p:spPr>
          <a:xfrm>
            <a:off x="2622240" y="3439440"/>
            <a:ext cx="5796000" cy="3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Rénovation de notre patrimoine data</a:t>
            </a:r>
            <a:endParaRPr b="0" i="0" sz="1600" u="none" cap="none" strike="noStrike">
              <a:solidFill>
                <a:srgbClr val="261F1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6317640" y="568080"/>
            <a:ext cx="2055960" cy="452520"/>
            <a:chOff x="6317640" y="568080"/>
            <a:chExt cx="2055960" cy="452520"/>
          </a:xfrm>
        </p:grpSpPr>
        <p:sp>
          <p:nvSpPr>
            <p:cNvPr id="81" name="Google Shape;81;p3"/>
            <p:cNvSpPr/>
            <p:nvPr/>
          </p:nvSpPr>
          <p:spPr>
            <a:xfrm flipH="1" rot="10800000">
              <a:off x="8047080" y="56808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flipH="1" rot="10800000">
              <a:off x="7612920" y="56808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flipH="1" rot="10800000">
              <a:off x="7178400" y="56808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flipH="1" rot="10800000">
              <a:off x="6744240" y="56808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flipH="1" rot="10800000">
              <a:off x="6317640" y="56808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/>
          <p:nvPr>
            <p:ph idx="4294967295" type="title"/>
          </p:nvPr>
        </p:nvSpPr>
        <p:spPr>
          <a:xfrm>
            <a:off x="1542240" y="2840755"/>
            <a:ext cx="6056640" cy="15845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Analytics Engineering</a:t>
            </a:r>
            <a:b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Industrialisation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Google Shape;462;p30"/>
          <p:cNvSpPr txBox="1"/>
          <p:nvPr>
            <p:ph idx="4294967295" type="title"/>
          </p:nvPr>
        </p:nvSpPr>
        <p:spPr>
          <a:xfrm>
            <a:off x="3541680" y="1240560"/>
            <a:ext cx="2058120" cy="115452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30"/>
          <p:cNvGrpSpPr/>
          <p:nvPr/>
        </p:nvGrpSpPr>
        <p:grpSpPr>
          <a:xfrm>
            <a:off x="3544560" y="609840"/>
            <a:ext cx="2056320" cy="452520"/>
            <a:chOff x="3544560" y="609840"/>
            <a:chExt cx="2056320" cy="452520"/>
          </a:xfrm>
        </p:grpSpPr>
        <p:sp>
          <p:nvSpPr>
            <p:cNvPr id="464" name="Google Shape;464;p30"/>
            <p:cNvSpPr/>
            <p:nvPr/>
          </p:nvSpPr>
          <p:spPr>
            <a:xfrm rot="10800000">
              <a:off x="354456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 rot="10800000">
              <a:off x="3978720" y="60984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 rot="10800000">
              <a:off x="441324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 rot="10800000">
              <a:off x="4843440" y="60984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 rot="10800000">
              <a:off x="5277960" y="60984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logo with a black background&#10;&#10;Description automatically generated" id="469" name="Google Shape;4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2463" y="2955473"/>
            <a:ext cx="1161141" cy="47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0"/>
          <p:cNvSpPr txBox="1"/>
          <p:nvPr/>
        </p:nvSpPr>
        <p:spPr>
          <a:xfrm>
            <a:off x="2283216" y="4425104"/>
            <a:ext cx="4926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Sommes-nous bien seuls avec dbt-duckdb 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diagramme, conception&#10;&#10;Le contenu généré par l’IA peut être incorrect." id="476" name="Google Shape;476;p31"/>
          <p:cNvPicPr preferRelativeResize="0"/>
          <p:nvPr/>
        </p:nvPicPr>
        <p:blipFill rotWithShape="1">
          <a:blip r:embed="rId3">
            <a:alphaModFix/>
          </a:blip>
          <a:srcRect b="5600" l="0" r="-61" t="-104"/>
          <a:stretch/>
        </p:blipFill>
        <p:spPr>
          <a:xfrm>
            <a:off x="1909560" y="1887758"/>
            <a:ext cx="5543379" cy="324953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1"/>
          <p:cNvSpPr txBox="1"/>
          <p:nvPr>
            <p:ph idx="4294967295" type="title"/>
          </p:nvPr>
        </p:nvSpPr>
        <p:spPr>
          <a:xfrm>
            <a:off x="359833" y="211667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Présentation </a:t>
            </a: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       </a:t>
            </a: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core</a:t>
            </a:r>
            <a:endParaRPr sz="30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31"/>
          <p:cNvSpPr txBox="1"/>
          <p:nvPr/>
        </p:nvSpPr>
        <p:spPr>
          <a:xfrm>
            <a:off x="70555" y="970138"/>
            <a:ext cx="23495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requête SQL </a:t>
            </a:r>
            <a:r>
              <a:rPr b="0" i="0" lang="en-US" sz="1800" u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+choix </a:t>
            </a:r>
            <a:r>
              <a:rPr b="0" i="0" lang="en-US" sz="1800" u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materialisation</a:t>
            </a:r>
            <a:b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800" u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vue, table…</a:t>
            </a:r>
            <a:endParaRPr/>
          </a:p>
        </p:txBody>
      </p:sp>
      <p:sp>
        <p:nvSpPr>
          <p:cNvPr id="479" name="Google Shape;479;p31"/>
          <p:cNvSpPr txBox="1"/>
          <p:nvPr/>
        </p:nvSpPr>
        <p:spPr>
          <a:xfrm>
            <a:off x="3033889" y="779639"/>
            <a:ext cx="3076223" cy="653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tests qualité </a:t>
            </a: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de données</a:t>
            </a:r>
            <a:b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documentation</a:t>
            </a: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 &amp; stewardship</a:t>
            </a:r>
            <a:endParaRPr/>
          </a:p>
        </p:txBody>
      </p:sp>
      <p:sp>
        <p:nvSpPr>
          <p:cNvPr id="480" name="Google Shape;480;p31"/>
          <p:cNvSpPr txBox="1"/>
          <p:nvPr/>
        </p:nvSpPr>
        <p:spPr>
          <a:xfrm>
            <a:off x="6970889" y="970138"/>
            <a:ext cx="2173112" cy="930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versionage</a:t>
            </a: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 git </a:t>
            </a:r>
            <a:b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workflow dev/prod</a:t>
            </a:r>
            <a:br>
              <a:rPr b="0" i="0" lang="en-US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strike="noStrike">
                <a:solidFill>
                  <a:srgbClr val="79797A"/>
                </a:solidFill>
                <a:latin typeface="Calibri"/>
                <a:ea typeface="Calibri"/>
                <a:cs typeface="Calibri"/>
                <a:sym typeface="Calibri"/>
              </a:rPr>
              <a:t>CI/CD</a:t>
            </a:r>
            <a:endParaRPr/>
          </a:p>
        </p:txBody>
      </p:sp>
      <p:pic>
        <p:nvPicPr>
          <p:cNvPr descr="A logo with a black background&#10;&#10;Description automatically generated" id="481" name="Google Shape;48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3645" y="271155"/>
            <a:ext cx="1161141" cy="471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31"/>
          <p:cNvCxnSpPr/>
          <p:nvPr/>
        </p:nvCxnSpPr>
        <p:spPr>
          <a:xfrm>
            <a:off x="4491507" y="1432773"/>
            <a:ext cx="0" cy="313923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483" name="Google Shape;483;p31"/>
          <p:cNvCxnSpPr/>
          <p:nvPr/>
        </p:nvCxnSpPr>
        <p:spPr>
          <a:xfrm>
            <a:off x="2624070" y="1625956"/>
            <a:ext cx="1038359" cy="281726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484" name="Google Shape;484;p31"/>
          <p:cNvCxnSpPr/>
          <p:nvPr/>
        </p:nvCxnSpPr>
        <p:spPr>
          <a:xfrm flipH="1">
            <a:off x="5320583" y="1625956"/>
            <a:ext cx="1440824" cy="281726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 txBox="1"/>
          <p:nvPr>
            <p:ph idx="4294967295" type="title"/>
          </p:nvPr>
        </p:nvSpPr>
        <p:spPr>
          <a:xfrm>
            <a:off x="437444" y="275167"/>
            <a:ext cx="6406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Packages dbt pratiques</a:t>
            </a:r>
            <a:endParaRPr/>
          </a:p>
        </p:txBody>
      </p:sp>
      <p:sp>
        <p:nvSpPr>
          <p:cNvPr id="491" name="Google Shape;491;p32"/>
          <p:cNvSpPr txBox="1"/>
          <p:nvPr/>
        </p:nvSpPr>
        <p:spPr>
          <a:xfrm>
            <a:off x="2177379" y="1132082"/>
            <a:ext cx="6847255" cy="3741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dbt docs &amp; dbt </a:t>
            </a:r>
            <a:r>
              <a:rPr b="1"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colibri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(catalogue, lineage table/colonne)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dbt </a:t>
            </a:r>
            <a:r>
              <a:rPr b="1"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project evaluator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(Gouvernance)</a:t>
            </a:r>
            <a:endParaRPr sz="1800">
              <a:solidFill>
                <a:srgbClr val="7C7C7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dbt </a:t>
            </a:r>
            <a:r>
              <a:rPr b="1"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assertions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(Axel Thevenot) - 1 colonne exceptions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dbt </a:t>
            </a:r>
            <a:r>
              <a:rPr b="1"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power user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dbt </a:t>
            </a:r>
            <a:r>
              <a:rPr b="1"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elementary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(Observabilité)</a:t>
            </a:r>
            <a:b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dbt artefacts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1C1C1"/>
                </a:solidFill>
                <a:latin typeface="Verdana"/>
                <a:ea typeface="Verdana"/>
                <a:cs typeface="Verdana"/>
                <a:sym typeface="Verdana"/>
              </a:rPr>
              <a:t>dbt utils, recce (MR data diff), dbt loom (mesh)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 txBox="1"/>
          <p:nvPr>
            <p:ph idx="4294967295" type="title"/>
          </p:nvPr>
        </p:nvSpPr>
        <p:spPr>
          <a:xfrm>
            <a:off x="488311" y="190102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Elementary </a:t>
            </a:r>
            <a:r>
              <a:rPr b="0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– edr report</a:t>
            </a:r>
            <a:r>
              <a:rPr b="0" i="0" lang="en-US" sz="3000" u="none" cap="none" strike="noStrike">
                <a:solidFill>
                  <a:srgbClr val="C1C1C1"/>
                </a:solidFill>
                <a:latin typeface="Verdana"/>
                <a:ea typeface="Verdana"/>
                <a:cs typeface="Verdana"/>
                <a:sym typeface="Verdana"/>
              </a:rPr>
              <a:t>, alert</a:t>
            </a:r>
            <a:endParaRPr b="0" i="0" sz="4400" u="none" cap="none" strike="noStrike">
              <a:solidFill>
                <a:srgbClr val="C1C1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graph&#10;&#10;AI-generated content may be incorrect." id="498" name="Google Shape;4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7106"/>
            <a:ext cx="9144000" cy="39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3"/>
          <p:cNvSpPr txBox="1"/>
          <p:nvPr/>
        </p:nvSpPr>
        <p:spPr>
          <a:xfrm>
            <a:off x="1772922" y="936110"/>
            <a:ext cx="4572000" cy="702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DuckDB non supporté</a:t>
            </a:r>
            <a:r>
              <a:rPr b="0" i="0" lang="en-US" sz="1800" u="none" strike="noStrike">
                <a:solidFill>
                  <a:srgbClr val="7D7D7D"/>
                </a:solidFill>
                <a:latin typeface="Verdana"/>
                <a:ea typeface="Verdana"/>
                <a:cs typeface="Verdana"/>
                <a:sym typeface="Verdana"/>
              </a:rPr>
              <a:t>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 txBox="1"/>
          <p:nvPr>
            <p:ph idx="4294967295" type="title"/>
          </p:nvPr>
        </p:nvSpPr>
        <p:spPr>
          <a:xfrm>
            <a:off x="720394" y="121039"/>
            <a:ext cx="7702550" cy="10593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Stratégies incrémentales</a:t>
            </a:r>
            <a:br>
              <a:rPr b="1" lang="en-US" sz="3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Raffinement des données</a:t>
            </a:r>
            <a:endParaRPr b="1" sz="2400" strike="noStrike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6" name="Google Shape;506;p34"/>
          <p:cNvSpPr txBox="1"/>
          <p:nvPr/>
        </p:nvSpPr>
        <p:spPr>
          <a:xfrm>
            <a:off x="723869" y="1283292"/>
            <a:ext cx="6849766" cy="3639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Full quotidien</a:t>
            </a:r>
            <a:endParaRPr b="1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ce n’est pas de l’incrémental, </a:t>
            </a:r>
            <a:endParaRPr sz="1800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mais on veut traiter que le dernier full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 SCD1</a:t>
            </a:r>
            <a:endParaRPr b="0" sz="1800" strike="noStrike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Append </a:t>
            </a:r>
            <a:r>
              <a:rPr b="1"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only </a:t>
            </a: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nouvelles</a:t>
            </a: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données du jour</a:t>
            </a: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(~ stream)</a:t>
            </a:r>
            <a:endParaRPr b="0" sz="1800" strike="noStrike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Delta </a:t>
            </a:r>
            <a:r>
              <a:rPr lang="en-US" sz="1800" strike="noStrike">
                <a:solidFill>
                  <a:srgbClr val="C1C1C1"/>
                </a:solidFill>
                <a:latin typeface="Verdana"/>
                <a:ea typeface="Verdana"/>
                <a:cs typeface="Verdana"/>
                <a:sym typeface="Verdana"/>
              </a:rPr>
              <a:t>glissant</a:t>
            </a:r>
            <a:endParaRPr sz="1800">
              <a:solidFill>
                <a:srgbClr val="C1C1C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 stratégie : upsert</a:t>
            </a: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/ delete-insert</a:t>
            </a:r>
            <a:endParaRPr sz="1800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 défis : </a:t>
            </a:r>
            <a:r>
              <a:rPr lang="en-US" sz="18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hard delete</a:t>
            </a: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reprise histo, full hebdo</a:t>
            </a:r>
            <a:endParaRPr b="0" sz="1800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Change Data Capture</a:t>
            </a:r>
            <a:endParaRPr b="1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Besoins d'historisation ?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SDC2</a:t>
            </a:r>
            <a:endParaRPr b="0" sz="1800" strike="noStrike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diagramme, ligne&#10;&#10;Le contenu généré par l’IA peut être incorrect." id="512" name="Google Shape;5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094" y="1117023"/>
            <a:ext cx="6719677" cy="386195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5"/>
          <p:cNvSpPr txBox="1"/>
          <p:nvPr>
            <p:ph idx="4294967295" type="title"/>
          </p:nvPr>
        </p:nvSpPr>
        <p:spPr>
          <a:xfrm>
            <a:off x="437444" y="275167"/>
            <a:ext cx="681147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Rappel </a:t>
            </a: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– des flux hétérogènes</a:t>
            </a:r>
            <a:endParaRPr/>
          </a:p>
        </p:txBody>
      </p:sp>
      <p:pic>
        <p:nvPicPr>
          <p:cNvPr descr="DuckDB – An in-process SQL OLAP database management system" id="514" name="Google Shape;51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170" y="2080867"/>
            <a:ext cx="1318000" cy="379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black background&#10;&#10;Description automatically generated" id="515" name="Google Shape;51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1645" y="1514601"/>
            <a:ext cx="1161141" cy="471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chier:Python logo and wordmark.svg — Wikipédia" id="516" name="Google Shape;516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9308" y="3571415"/>
            <a:ext cx="1292470" cy="386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conception&#10;&#10;Le contenu généré par l’IA peut être incorrect." id="517" name="Google Shape;517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9660" y="2495457"/>
            <a:ext cx="686520" cy="686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35"/>
          <p:cNvCxnSpPr/>
          <p:nvPr/>
        </p:nvCxnSpPr>
        <p:spPr>
          <a:xfrm rot="10800000">
            <a:off x="6849340" y="2363931"/>
            <a:ext cx="909205" cy="43295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519" name="Google Shape;519;p35"/>
          <p:cNvCxnSpPr/>
          <p:nvPr/>
        </p:nvCxnSpPr>
        <p:spPr>
          <a:xfrm flipH="1">
            <a:off x="5593772" y="2796886"/>
            <a:ext cx="2156114" cy="8139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id="520" name="Google Shape;520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96341" y="1202315"/>
            <a:ext cx="29441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69968" y="2463078"/>
            <a:ext cx="29441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6"/>
          <p:cNvSpPr txBox="1"/>
          <p:nvPr>
            <p:ph idx="4294967295" type="title"/>
          </p:nvPr>
        </p:nvSpPr>
        <p:spPr>
          <a:xfrm>
            <a:off x="718038" y="195385"/>
            <a:ext cx="8222761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Notre solution </a:t>
            </a: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– external "incremental"</a:t>
            </a:r>
            <a:endParaRPr sz="30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8" name="Google Shape;528;p36"/>
          <p:cNvSpPr txBox="1"/>
          <p:nvPr/>
        </p:nvSpPr>
        <p:spPr>
          <a:xfrm>
            <a:off x="949320" y="1680840"/>
            <a:ext cx="180720" cy="64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Une image contenant texte, capture d’écran, nombre, Police&#10;&#10;Le contenu généré par l’IA peut être incorrect." id="529" name="Google Shape;5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014" y="978387"/>
            <a:ext cx="6429375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2130" y="1081999"/>
            <a:ext cx="783192" cy="108635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6"/>
          <p:cNvSpPr/>
          <p:nvPr/>
        </p:nvSpPr>
        <p:spPr>
          <a:xfrm>
            <a:off x="1399827" y="4413892"/>
            <a:ext cx="4903446" cy="482227"/>
          </a:xfrm>
          <a:prstGeom prst="rect">
            <a:avLst/>
          </a:prstGeom>
          <a:noFill/>
          <a:ln cap="flat" cmpd="sng" w="1270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4768668" y="1842141"/>
            <a:ext cx="2376815" cy="324313"/>
          </a:xfrm>
          <a:prstGeom prst="rect">
            <a:avLst/>
          </a:prstGeom>
          <a:noFill/>
          <a:ln cap="flat" cmpd="sng" w="1270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7"/>
          <p:cNvSpPr txBox="1"/>
          <p:nvPr>
            <p:ph idx="4294967295" type="title"/>
          </p:nvPr>
        </p:nvSpPr>
        <p:spPr>
          <a:xfrm>
            <a:off x="718038" y="195385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Test pk </a:t>
            </a:r>
            <a:r>
              <a:rPr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 &amp; pensée FinOps </a:t>
            </a:r>
            <a:endParaRPr sz="30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9" name="Google Shape;539;p37"/>
          <p:cNvSpPr txBox="1"/>
          <p:nvPr/>
        </p:nvSpPr>
        <p:spPr>
          <a:xfrm>
            <a:off x="949320" y="1680840"/>
            <a:ext cx="180720" cy="64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Une image contenant texte, capture d’écran, Police, nombre&#10;&#10;Le contenu généré par l’IA peut être incorrect." id="540" name="Google Shape;540;p37"/>
          <p:cNvPicPr preferRelativeResize="0"/>
          <p:nvPr/>
        </p:nvPicPr>
        <p:blipFill rotWithShape="1">
          <a:blip r:embed="rId3">
            <a:alphaModFix/>
          </a:blip>
          <a:srcRect b="-382" l="0" r="1300" t="6488"/>
          <a:stretch/>
        </p:blipFill>
        <p:spPr>
          <a:xfrm>
            <a:off x="4079264" y="923923"/>
            <a:ext cx="3749604" cy="1807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, nombre&#10;&#10;Le contenu généré par l’IA peut être incorrect." id="541" name="Google Shape;541;p37"/>
          <p:cNvPicPr preferRelativeResize="0"/>
          <p:nvPr/>
        </p:nvPicPr>
        <p:blipFill rotWithShape="1">
          <a:blip r:embed="rId4">
            <a:alphaModFix/>
          </a:blip>
          <a:srcRect b="19466" l="0" r="26011" t="0"/>
          <a:stretch/>
        </p:blipFill>
        <p:spPr>
          <a:xfrm>
            <a:off x="730860" y="923924"/>
            <a:ext cx="2810843" cy="1550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, affichage&#10;&#10;Le contenu généré par l’IA peut être incorrect." id="542" name="Google Shape;54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1125" y="3079506"/>
            <a:ext cx="60007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8"/>
          <p:cNvSpPr txBox="1"/>
          <p:nvPr>
            <p:ph idx="4294967295" type="title"/>
          </p:nvPr>
        </p:nvSpPr>
        <p:spPr>
          <a:xfrm>
            <a:off x="526968" y="192149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Défi de l’incrémental</a:t>
            </a:r>
            <a:endParaRPr b="0" sz="3000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8" name="Google Shape;548;p38"/>
          <p:cNvSpPr txBox="1"/>
          <p:nvPr/>
        </p:nvSpPr>
        <p:spPr>
          <a:xfrm>
            <a:off x="526262" y="975743"/>
            <a:ext cx="13128480" cy="397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Adapter dbt-duckdb peu adapté au stockage externe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Matérialisation = external ou incremental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 veut donc prendre en compte un sous ensemble en lecture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Premiere solution max partition, mais on constate que meme 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avec une partition, il peut scanner tous les fichiers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 doit faire le max avant.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 a des fichiers et pas des tables.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Et donc si pas de nouvelles données, pas de fichiers,</a:t>
            </a: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pas de structure...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9"/>
          <p:cNvSpPr txBox="1"/>
          <p:nvPr>
            <p:ph idx="4294967295" type="title"/>
          </p:nvPr>
        </p:nvSpPr>
        <p:spPr>
          <a:xfrm>
            <a:off x="827942" y="232019"/>
            <a:ext cx="77025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dbt</a:t>
            </a:r>
            <a:b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profiles.yml</a:t>
            </a:r>
            <a:endParaRPr/>
          </a:p>
        </p:txBody>
      </p:sp>
      <p:pic>
        <p:nvPicPr>
          <p:cNvPr descr="Une image contenant texte, capture d’écran, Police, nombre&#10;&#10;Le contenu généré par l’IA peut être incorrect." id="555" name="Google Shape;5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8864" y="0"/>
            <a:ext cx="48148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idx="4294967295" type="title"/>
          </p:nvPr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Architecture</a:t>
            </a:r>
            <a:b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actuelle</a:t>
            </a:r>
            <a:endParaRPr b="0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9680" y="269640"/>
            <a:ext cx="5323320" cy="48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/>
          <p:nvPr/>
        </p:nvSpPr>
        <p:spPr>
          <a:xfrm>
            <a:off x="6711539" y="88933"/>
            <a:ext cx="1409493" cy="5058028"/>
          </a:xfrm>
          <a:prstGeom prst="rect">
            <a:avLst/>
          </a:prstGeom>
          <a:noFill/>
          <a:ln cap="flat" cmpd="sng" w="57150">
            <a:solidFill>
              <a:srgbClr val="1F294A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/>
          <p:nvPr>
            <p:ph idx="4294967295" type="title"/>
          </p:nvPr>
        </p:nvSpPr>
        <p:spPr>
          <a:xfrm>
            <a:off x="342900" y="594701"/>
            <a:ext cx="1741366" cy="1090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Angles</a:t>
            </a:r>
            <a:b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morts</a:t>
            </a:r>
            <a:endParaRPr/>
          </a:p>
        </p:txBody>
      </p:sp>
      <p:sp>
        <p:nvSpPr>
          <p:cNvPr id="562" name="Google Shape;562;p40"/>
          <p:cNvSpPr txBox="1"/>
          <p:nvPr/>
        </p:nvSpPr>
        <p:spPr>
          <a:xfrm>
            <a:off x="2505808" y="593480"/>
            <a:ext cx="638938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Défis matérialisation external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Format de table </a:t>
            </a: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DuckLake</a:t>
            </a:r>
            <a:b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</a:b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non supporté par les consomateurs</a:t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Elementary </a:t>
            </a: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ne supportant pas DuckDB tel-quel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Oser explorer </a:t>
            </a: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le code </a:t>
            </a: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dbt</a:t>
            </a: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-duckdb &amp; dbt-core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84A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Adapteur dbt-duckdb </a:t>
            </a: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jeune </a:t>
            </a:r>
            <a:b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</a:br>
            <a:r>
              <a:rPr b="1"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MAIS MotherDuck </a:t>
            </a:r>
            <a: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  <a:t>contribue de plus en plus</a:t>
            </a:r>
            <a:br>
              <a:rPr lang="en-US" sz="1800">
                <a:solidFill>
                  <a:srgbClr val="1F284A"/>
                </a:solidFill>
                <a:latin typeface="Oi"/>
                <a:ea typeface="Oi"/>
                <a:cs typeface="Oi"/>
                <a:sym typeface="Oi"/>
              </a:rPr>
            </a:br>
            <a:r>
              <a:rPr i="1" lang="en-US" sz="1800">
                <a:solidFill>
                  <a:srgbClr val="7C7C7C"/>
                </a:solidFill>
                <a:latin typeface="Oi"/>
                <a:ea typeface="Oi"/>
                <a:cs typeface="Oi"/>
                <a:sym typeface="Oi"/>
              </a:rPr>
              <a:t>ex: incremental strategy micro-batch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1"/>
          <p:cNvSpPr txBox="1"/>
          <p:nvPr>
            <p:ph idx="4294967295" type="title"/>
          </p:nvPr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Mise à l'échelle ?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160" y="2520000"/>
            <a:ext cx="825840" cy="82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1"/>
          <p:cNvSpPr/>
          <p:nvPr/>
        </p:nvSpPr>
        <p:spPr>
          <a:xfrm>
            <a:off x="2160000" y="2700000"/>
            <a:ext cx="2160000" cy="540000"/>
          </a:xfrm>
          <a:prstGeom prst="rightArrow">
            <a:avLst>
              <a:gd fmla="val 50000" name="adj1"/>
              <a:gd fmla="val 100000" name="adj2"/>
            </a:avLst>
          </a:prstGeom>
          <a:solidFill>
            <a:srgbClr val="261F1B"/>
          </a:solidFill>
          <a:ln cap="flat" cmpd="sng" w="9525">
            <a:solidFill>
              <a:srgbClr val="F7F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1" name="Google Shape;57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000" y="1440000"/>
            <a:ext cx="3060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diagramme, capture d’écran, Police&#10;&#10;Le contenu généré par l’IA peut être incorrect." id="577" name="Google Shape;57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99" y="1652598"/>
            <a:ext cx="6509162" cy="285513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2"/>
          <p:cNvSpPr txBox="1"/>
          <p:nvPr>
            <p:ph idx="4294967295" type="title"/>
          </p:nvPr>
        </p:nvSpPr>
        <p:spPr>
          <a:xfrm>
            <a:off x="437444" y="275167"/>
            <a:ext cx="765940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Vers la mise en prod</a:t>
            </a:r>
            <a:endParaRPr sz="3000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logo with a black background&#10;&#10;Description automatically generated" id="579" name="Google Shape;57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2285" y="1284413"/>
            <a:ext cx="708395" cy="271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ckDB – An in-process SQL OLAP database management system" id="580" name="Google Shape;580;p42"/>
          <p:cNvPicPr preferRelativeResize="0"/>
          <p:nvPr/>
        </p:nvPicPr>
        <p:blipFill rotWithShape="1">
          <a:blip r:embed="rId5">
            <a:alphaModFix/>
          </a:blip>
          <a:srcRect b="-35167" l="0" r="66393" t="0"/>
          <a:stretch/>
        </p:blipFill>
        <p:spPr>
          <a:xfrm>
            <a:off x="5646364" y="2427326"/>
            <a:ext cx="303254" cy="36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ckDB – An in-process SQL OLAP database management system" id="581" name="Google Shape;58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9055" y="2613437"/>
            <a:ext cx="3048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olice, Graphique, logo, symbole&#10;&#10;Le contenu généré par l’IA peut être incorrect." id="582" name="Google Shape;582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43708" y="3780268"/>
            <a:ext cx="512182" cy="285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ckDB – An in-process SQL OLAP database management system" id="583" name="Google Shape;583;p42"/>
          <p:cNvPicPr preferRelativeResize="0"/>
          <p:nvPr/>
        </p:nvPicPr>
        <p:blipFill rotWithShape="1">
          <a:blip r:embed="rId5">
            <a:alphaModFix/>
          </a:blip>
          <a:srcRect b="-35167" l="0" r="66393" t="0"/>
          <a:stretch/>
        </p:blipFill>
        <p:spPr>
          <a:xfrm>
            <a:off x="3843940" y="2390691"/>
            <a:ext cx="303254" cy="36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ckDB – An in-process SQL OLAP database management system" id="584" name="Google Shape;584;p42"/>
          <p:cNvPicPr preferRelativeResize="0"/>
          <p:nvPr/>
        </p:nvPicPr>
        <p:blipFill rotWithShape="1">
          <a:blip r:embed="rId5">
            <a:alphaModFix/>
          </a:blip>
          <a:srcRect b="-35167" l="0" r="66393" t="0"/>
          <a:stretch/>
        </p:blipFill>
        <p:spPr>
          <a:xfrm>
            <a:off x="3843940" y="3599633"/>
            <a:ext cx="303254" cy="363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black background&#10;&#10;Description automatically generated" id="585" name="Google Shape;58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4708" y="1284413"/>
            <a:ext cx="708395" cy="271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chier:Python logo and wordmark.svg — Wikipédia" id="586" name="Google Shape;586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3319" y="2796169"/>
            <a:ext cx="988165" cy="297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bernetes Logo and symbol, meaning, history, PNG, brand" id="587" name="Google Shape;587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29895" y="181510"/>
            <a:ext cx="941248" cy="574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olice, Graphique, logo, graphisme&#10;&#10;Le contenu généré par l’IA peut être incorrect." id="588" name="Google Shape;588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94376" y="797237"/>
            <a:ext cx="100965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3"/>
          <p:cNvSpPr txBox="1"/>
          <p:nvPr>
            <p:ph idx="4294967295" type="title"/>
          </p:nvPr>
        </p:nvSpPr>
        <p:spPr>
          <a:xfrm>
            <a:off x="2187009" y="2855409"/>
            <a:ext cx="5411871" cy="17677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Infra &amp;</a:t>
            </a:r>
            <a:b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Déploiement k8s</a:t>
            </a:r>
            <a:b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 cap="none" strike="noStrike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DataOps, CICD GitLab,</a:t>
            </a:r>
            <a:b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 cap="none" strike="noStrike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To Be Continuous</a:t>
            </a:r>
            <a:endParaRPr/>
          </a:p>
        </p:txBody>
      </p:sp>
      <p:sp>
        <p:nvSpPr>
          <p:cNvPr id="594" name="Google Shape;594;p43"/>
          <p:cNvSpPr txBox="1"/>
          <p:nvPr>
            <p:ph idx="4294967295" type="title"/>
          </p:nvPr>
        </p:nvSpPr>
        <p:spPr>
          <a:xfrm>
            <a:off x="3541680" y="1240560"/>
            <a:ext cx="2058120" cy="115452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43"/>
          <p:cNvGrpSpPr/>
          <p:nvPr/>
        </p:nvGrpSpPr>
        <p:grpSpPr>
          <a:xfrm>
            <a:off x="3544560" y="609840"/>
            <a:ext cx="2056320" cy="452520"/>
            <a:chOff x="3544560" y="609840"/>
            <a:chExt cx="2056320" cy="452520"/>
          </a:xfrm>
        </p:grpSpPr>
        <p:sp>
          <p:nvSpPr>
            <p:cNvPr id="596" name="Google Shape;596;p43"/>
            <p:cNvSpPr/>
            <p:nvPr/>
          </p:nvSpPr>
          <p:spPr>
            <a:xfrm rot="10800000">
              <a:off x="354456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 rot="10800000">
              <a:off x="3978720" y="60984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3"/>
            <p:cNvSpPr/>
            <p:nvPr/>
          </p:nvSpPr>
          <p:spPr>
            <a:xfrm rot="10800000">
              <a:off x="441324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3"/>
            <p:cNvSpPr/>
            <p:nvPr/>
          </p:nvSpPr>
          <p:spPr>
            <a:xfrm rot="10800000">
              <a:off x="4843440" y="60984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3"/>
            <p:cNvSpPr/>
            <p:nvPr/>
          </p:nvSpPr>
          <p:spPr>
            <a:xfrm rot="10800000">
              <a:off x="5277960" y="60984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Kubernetes Logo and symbol, meaning, history, PNG, brand" id="601" name="Google Shape;6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2091" y="2592961"/>
            <a:ext cx="2314241" cy="13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4"/>
          <p:cNvSpPr txBox="1"/>
          <p:nvPr>
            <p:ph idx="4294967295" type="title"/>
          </p:nvPr>
        </p:nvSpPr>
        <p:spPr>
          <a:xfrm>
            <a:off x="423117" y="222298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Déploiement automatisé</a:t>
            </a:r>
            <a:endParaRPr b="0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screenshot of a computer&#10;&#10;AI-generated content may be incorrect." id="608" name="Google Shape;6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4531"/>
            <a:ext cx="9144000" cy="2217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609" name="Google Shape;60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90" y="3074658"/>
            <a:ext cx="852487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5"/>
          <p:cNvSpPr txBox="1"/>
          <p:nvPr>
            <p:ph idx="4294967295" type="title"/>
          </p:nvPr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Mais ... DuckDB </a:t>
            </a:r>
            <a:r>
              <a:rPr b="0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étant in-process</a:t>
            </a:r>
            <a:br>
              <a:rPr b="1" i="0" lang="en-US" sz="3000" u="none" cap="none" strike="noStrike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il faut gérer</a:t>
            </a:r>
            <a:endParaRPr b="0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6" name="Google Shape;616;p45"/>
          <p:cNvSpPr txBox="1"/>
          <p:nvPr/>
        </p:nvSpPr>
        <p:spPr>
          <a:xfrm>
            <a:off x="2285951" y="1778659"/>
            <a:ext cx="5561523" cy="286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gouvernance </a:t>
            </a: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et modélisation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gestion des </a:t>
            </a: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habilitations</a:t>
            </a:r>
            <a:endParaRPr b="1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L’exposition </a:t>
            </a: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des données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L’intégration </a:t>
            </a: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 SI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"/>
          <p:cNvSpPr txBox="1"/>
          <p:nvPr>
            <p:ph idx="4294967295" type="title"/>
          </p:nvPr>
        </p:nvSpPr>
        <p:spPr>
          <a:xfrm>
            <a:off x="423117" y="222298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k9s – cli pratique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nombre, Police&#10;&#10;Le contenu généré par l’IA peut être incorrect." id="623" name="Google Shape;6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22" y="1140155"/>
            <a:ext cx="7315201" cy="168308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e image contenant texte, capture d’écran, affichage, logiciel&#10;&#10;Le contenu généré par l’IA peut être incorrect." id="624" name="Google Shape;62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2376" y="2464565"/>
            <a:ext cx="7511144" cy="1676518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e image contenant Police, Graphique, logo, graphisme&#10;&#10;Le contenu généré par l’IA peut être incorrect." id="625" name="Google Shape;62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0772" y="4421383"/>
            <a:ext cx="100965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7"/>
          <p:cNvSpPr txBox="1"/>
          <p:nvPr>
            <p:ph idx="4294967295" type="title"/>
          </p:nvPr>
        </p:nvSpPr>
        <p:spPr>
          <a:xfrm>
            <a:off x="3542489" y="2840755"/>
            <a:ext cx="4056391" cy="15845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Orchestration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47"/>
          <p:cNvSpPr txBox="1"/>
          <p:nvPr>
            <p:ph idx="4294967295" type="title"/>
          </p:nvPr>
        </p:nvSpPr>
        <p:spPr>
          <a:xfrm>
            <a:off x="3541680" y="1240560"/>
            <a:ext cx="2058120" cy="115452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2" name="Google Shape;632;p47"/>
          <p:cNvGrpSpPr/>
          <p:nvPr/>
        </p:nvGrpSpPr>
        <p:grpSpPr>
          <a:xfrm>
            <a:off x="3544560" y="609840"/>
            <a:ext cx="2056320" cy="452520"/>
            <a:chOff x="3544560" y="609840"/>
            <a:chExt cx="2056320" cy="452520"/>
          </a:xfrm>
        </p:grpSpPr>
        <p:sp>
          <p:nvSpPr>
            <p:cNvPr id="633" name="Google Shape;633;p47"/>
            <p:cNvSpPr/>
            <p:nvPr/>
          </p:nvSpPr>
          <p:spPr>
            <a:xfrm rot="10800000">
              <a:off x="354456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 rot="10800000">
              <a:off x="3978720" y="60984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 rot="10800000">
              <a:off x="441324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7"/>
            <p:cNvSpPr/>
            <p:nvPr/>
          </p:nvSpPr>
          <p:spPr>
            <a:xfrm rot="10800000">
              <a:off x="4843440" y="60984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7"/>
            <p:cNvSpPr/>
            <p:nvPr/>
          </p:nvSpPr>
          <p:spPr>
            <a:xfrm rot="10800000">
              <a:off x="5277960" y="60984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e image contenant Police, Graphique, logo, graphisme&#10;&#10;Le contenu généré par l’IA peut être incorrect." id="638" name="Google Shape;63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0236" y="3159902"/>
            <a:ext cx="100965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8"/>
          <p:cNvSpPr txBox="1"/>
          <p:nvPr>
            <p:ph idx="4294967295" type="title"/>
          </p:nvPr>
        </p:nvSpPr>
        <p:spPr>
          <a:xfrm>
            <a:off x="650305" y="29860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Déploiement Airflow sur k8s</a:t>
            </a:r>
            <a:endParaRPr b="0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Une image contenant texte, capture d’écran, diagramme, logiciel&#10;&#10;Le contenu généré par l’IA peut être incorrect." id="645" name="Google Shape;64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709" y="989217"/>
            <a:ext cx="6001088" cy="40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9"/>
          <p:cNvSpPr txBox="1"/>
          <p:nvPr>
            <p:ph idx="4294967295" type="title"/>
          </p:nvPr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Skip ou pas skip ?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Police, logiciel&#10;&#10;Le contenu généré par l’IA peut être incorrect." id="652" name="Google Shape;65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560" y="1793116"/>
            <a:ext cx="3593153" cy="20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9"/>
          <p:cNvSpPr txBox="1"/>
          <p:nvPr/>
        </p:nvSpPr>
        <p:spPr>
          <a:xfrm>
            <a:off x="716826" y="1154490"/>
            <a:ext cx="5944983" cy="573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 tourne qd on n'a pas de données 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bernetes Logo and symbol, meaning, history, PNG, brand" id="654" name="Google Shape;65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7811" y="2286302"/>
            <a:ext cx="1261844" cy="69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idx="4294967295" type="title"/>
          </p:nvPr>
        </p:nvSpPr>
        <p:spPr>
          <a:xfrm>
            <a:off x="2731383" y="444960"/>
            <a:ext cx="5691537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Nos données </a:t>
            </a:r>
            <a:b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bientôt SDF</a:t>
            </a:r>
            <a:endParaRPr b="1" i="0" sz="3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5"/>
          <p:cNvSpPr txBox="1"/>
          <p:nvPr>
            <p:ph idx="4294967295" type="subTitle"/>
          </p:nvPr>
        </p:nvSpPr>
        <p:spPr>
          <a:xfrm>
            <a:off x="4078367" y="1946571"/>
            <a:ext cx="3849938" cy="2974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1F1B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Le besoin: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1F1B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Continuité de service</a:t>
            </a:r>
            <a:endParaRPr/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1F1B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Réduire nos coûts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1F1B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Simplifier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1F1B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Harmoniser nos méthodes de travail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61F1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700636" y="1946541"/>
            <a:ext cx="3166868" cy="1942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Nos constats :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Sortie du datacenter très proche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Complexité croissante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Satisfaction utilisateur en baisse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0"/>
          <p:cNvSpPr txBox="1"/>
          <p:nvPr>
            <p:ph idx="4294967295" type="title"/>
          </p:nvPr>
        </p:nvSpPr>
        <p:spPr>
          <a:xfrm>
            <a:off x="378584" y="177765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k8sCronJobTriggerOperator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1" name="Google Shape;661;p50"/>
          <p:cNvSpPr txBox="1"/>
          <p:nvPr/>
        </p:nvSpPr>
        <p:spPr>
          <a:xfrm>
            <a:off x="380454" y="746371"/>
            <a:ext cx="7403040" cy="92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Création d’un custom operator pour déclencher un cronjob k8s</a:t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Une image contenant texte, capture d’écran, nombre, Police&#10;&#10;Le contenu généré par l’IA peut être incorrect." id="662" name="Google Shape;6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436" y="1287340"/>
            <a:ext cx="799147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50"/>
          <p:cNvSpPr/>
          <p:nvPr/>
        </p:nvSpPr>
        <p:spPr>
          <a:xfrm>
            <a:off x="1113691" y="3026018"/>
            <a:ext cx="7253653" cy="1370134"/>
          </a:xfrm>
          <a:prstGeom prst="rect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bernetes Logo and symbol, meaning, history, PNG, brand" id="664" name="Google Shape;66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1003" y="1433448"/>
            <a:ext cx="1261844" cy="69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1"/>
          <p:cNvSpPr txBox="1"/>
          <p:nvPr>
            <p:ph idx="4294967295" type="title"/>
          </p:nvPr>
        </p:nvSpPr>
        <p:spPr>
          <a:xfrm>
            <a:off x="720000" y="107922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Orchestration via Assets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Police, Parallèle&#10;&#10;Le contenu généré par l’IA peut être incorrect." id="671" name="Google Shape;67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903" y="994536"/>
            <a:ext cx="8369725" cy="1717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affichage, nombre&#10;&#10;Le contenu généré par l’IA peut être incorrect." id="672" name="Google Shape;67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026126"/>
            <a:ext cx="7620000" cy="1963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, conception&#10;&#10;Le contenu généré par l’IA peut être incorrect." id="673" name="Google Shape;67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5" y="0"/>
            <a:ext cx="462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51"/>
          <p:cNvSpPr txBox="1"/>
          <p:nvPr/>
        </p:nvSpPr>
        <p:spPr>
          <a:xfrm>
            <a:off x="760788" y="678241"/>
            <a:ext cx="2354791" cy="316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Concentrateur </a:t>
            </a: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</p:txBody>
      </p:sp>
      <p:sp>
        <p:nvSpPr>
          <p:cNvPr id="675" name="Google Shape;675;p51"/>
          <p:cNvSpPr txBox="1"/>
          <p:nvPr/>
        </p:nvSpPr>
        <p:spPr>
          <a:xfrm>
            <a:off x="760788" y="2707798"/>
            <a:ext cx="2354791" cy="316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Split </a:t>
            </a:r>
            <a:r>
              <a:rPr lang="en-US"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2"/>
          <p:cNvSpPr txBox="1"/>
          <p:nvPr>
            <p:ph idx="4294967295" type="title"/>
          </p:nvPr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Assets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2"/>
          <p:cNvSpPr txBox="1"/>
          <p:nvPr/>
        </p:nvSpPr>
        <p:spPr>
          <a:xfrm>
            <a:off x="716826" y="1154490"/>
            <a:ext cx="5944983" cy="573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 tourne qd on n'a pas de donnée 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Police&#10;&#10;Le contenu généré par l’IA peut être incorrect." id="683" name="Google Shape;68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8560" y="1727180"/>
            <a:ext cx="4684321" cy="309191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2"/>
          <p:cNvSpPr/>
          <p:nvPr/>
        </p:nvSpPr>
        <p:spPr>
          <a:xfrm>
            <a:off x="4242288" y="3150576"/>
            <a:ext cx="3692769" cy="534865"/>
          </a:xfrm>
          <a:prstGeom prst="rect">
            <a:avLst/>
          </a:prstGeom>
          <a:noFill/>
          <a:ln cap="flat" cmpd="sng" w="12700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3"/>
          <p:cNvSpPr txBox="1"/>
          <p:nvPr>
            <p:ph idx="4294967295" type="title"/>
          </p:nvPr>
        </p:nvSpPr>
        <p:spPr>
          <a:xfrm>
            <a:off x="2187009" y="2840755"/>
            <a:ext cx="5411871" cy="15845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Bonus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53"/>
          <p:cNvSpPr txBox="1"/>
          <p:nvPr>
            <p:ph idx="4294967295" type="title"/>
          </p:nvPr>
        </p:nvSpPr>
        <p:spPr>
          <a:xfrm>
            <a:off x="3541680" y="1240560"/>
            <a:ext cx="2058120" cy="115452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" name="Google Shape;691;p53"/>
          <p:cNvGrpSpPr/>
          <p:nvPr/>
        </p:nvGrpSpPr>
        <p:grpSpPr>
          <a:xfrm>
            <a:off x="3544560" y="609840"/>
            <a:ext cx="2056320" cy="452520"/>
            <a:chOff x="3544560" y="609840"/>
            <a:chExt cx="2056320" cy="452520"/>
          </a:xfrm>
        </p:grpSpPr>
        <p:sp>
          <p:nvSpPr>
            <p:cNvPr id="692" name="Google Shape;692;p53"/>
            <p:cNvSpPr/>
            <p:nvPr/>
          </p:nvSpPr>
          <p:spPr>
            <a:xfrm rot="10800000">
              <a:off x="354456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3"/>
            <p:cNvSpPr/>
            <p:nvPr/>
          </p:nvSpPr>
          <p:spPr>
            <a:xfrm rot="10800000">
              <a:off x="3978720" y="60984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3"/>
            <p:cNvSpPr/>
            <p:nvPr/>
          </p:nvSpPr>
          <p:spPr>
            <a:xfrm rot="10800000">
              <a:off x="441324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3"/>
            <p:cNvSpPr/>
            <p:nvPr/>
          </p:nvSpPr>
          <p:spPr>
            <a:xfrm rot="10800000">
              <a:off x="4843440" y="60984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3"/>
            <p:cNvSpPr/>
            <p:nvPr/>
          </p:nvSpPr>
          <p:spPr>
            <a:xfrm rot="10800000">
              <a:off x="5277960" y="60984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4"/>
          <p:cNvSpPr txBox="1"/>
          <p:nvPr>
            <p:ph idx="4294967295" type="title"/>
          </p:nvPr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IHM - Métiers</a:t>
            </a:r>
            <a:endParaRPr b="0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3" name="Google Shape;703;p54"/>
          <p:cNvSpPr txBox="1"/>
          <p:nvPr>
            <p:ph idx="4294967295" type="subTitle"/>
          </p:nvPr>
        </p:nvSpPr>
        <p:spPr>
          <a:xfrm>
            <a:off x="1351080" y="1599840"/>
            <a:ext cx="5187240" cy="22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apture d’écran, Police, nombre&#10;&#10;Le contenu généré par l’IA peut être incorrect." id="704" name="Google Shape;70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465" y="1600933"/>
            <a:ext cx="4363184" cy="2747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pture d’écran, Police, Page web&#10;&#10;Le contenu généré par l’IA peut être incorrect." id="705" name="Google Shape;70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3704" y="1602031"/>
            <a:ext cx="3822455" cy="3126398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4"/>
          <p:cNvSpPr txBox="1"/>
          <p:nvPr/>
        </p:nvSpPr>
        <p:spPr>
          <a:xfrm>
            <a:off x="6986569" y="1658258"/>
            <a:ext cx="11921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55"/>
          <p:cNvGrpSpPr/>
          <p:nvPr/>
        </p:nvGrpSpPr>
        <p:grpSpPr>
          <a:xfrm>
            <a:off x="360000" y="1009080"/>
            <a:ext cx="1538640" cy="3520080"/>
            <a:chOff x="360000" y="1009080"/>
            <a:chExt cx="1538640" cy="3520080"/>
          </a:xfrm>
        </p:grpSpPr>
        <p:sp>
          <p:nvSpPr>
            <p:cNvPr id="713" name="Google Shape;713;p55"/>
            <p:cNvSpPr/>
            <p:nvPr/>
          </p:nvSpPr>
          <p:spPr>
            <a:xfrm>
              <a:off x="360000" y="1009080"/>
              <a:ext cx="1538640" cy="731160"/>
            </a:xfrm>
            <a:prstGeom prst="rect">
              <a:avLst/>
            </a:prstGeom>
            <a:solidFill>
              <a:srgbClr val="FFB4E6"/>
            </a:solidFill>
            <a:ln>
              <a:noFill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4" name="Google Shape;714;p55"/>
            <p:cNvSpPr/>
            <p:nvPr/>
          </p:nvSpPr>
          <p:spPr>
            <a:xfrm>
              <a:off x="360000" y="1786320"/>
              <a:ext cx="1538640" cy="2742840"/>
            </a:xfrm>
            <a:prstGeom prst="rect">
              <a:avLst/>
            </a:prstGeom>
            <a:solidFill>
              <a:srgbClr val="EEEEEE"/>
            </a:solidFill>
            <a:ln cap="flat" cmpd="sng" w="1270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5" name="Google Shape;715;p55"/>
            <p:cNvSpPr/>
            <p:nvPr/>
          </p:nvSpPr>
          <p:spPr>
            <a:xfrm>
              <a:off x="360000" y="1786320"/>
              <a:ext cx="1538640" cy="2192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7075" lIns="127075" spcFirstLastPara="1" rIns="127075" wrap="square" tIns="1270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Non fiable</a:t>
              </a:r>
              <a:endParaRPr b="0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Qualité de donnée imprévisible.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Aucun contrôle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automatisé, découverte des erreurs via les utilisateurs. 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Données non fiables et non suivies.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6" name="Google Shape;716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3920" y="1057680"/>
              <a:ext cx="1260000" cy="682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7" name="Google Shape;717;p55"/>
          <p:cNvGrpSpPr/>
          <p:nvPr/>
        </p:nvGrpSpPr>
        <p:grpSpPr>
          <a:xfrm>
            <a:off x="2061360" y="1009080"/>
            <a:ext cx="1538640" cy="3520080"/>
            <a:chOff x="2061360" y="1009080"/>
            <a:chExt cx="1538640" cy="3520080"/>
          </a:xfrm>
        </p:grpSpPr>
        <p:sp>
          <p:nvSpPr>
            <p:cNvPr id="718" name="Google Shape;718;p55"/>
            <p:cNvSpPr/>
            <p:nvPr/>
          </p:nvSpPr>
          <p:spPr>
            <a:xfrm>
              <a:off x="2061360" y="1009080"/>
              <a:ext cx="1538640" cy="73116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9" name="Google Shape;719;p55"/>
            <p:cNvSpPr/>
            <p:nvPr/>
          </p:nvSpPr>
          <p:spPr>
            <a:xfrm>
              <a:off x="2061360" y="1786320"/>
              <a:ext cx="1538640" cy="2742840"/>
            </a:xfrm>
            <a:prstGeom prst="rect">
              <a:avLst/>
            </a:prstGeom>
            <a:solidFill>
              <a:srgbClr val="EEEEEE"/>
            </a:solidFill>
            <a:ln cap="flat" cmpd="sng" w="1270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0" name="Google Shape;720;p55"/>
            <p:cNvSpPr/>
            <p:nvPr/>
          </p:nvSpPr>
          <p:spPr>
            <a:xfrm>
              <a:off x="2061360" y="1786320"/>
              <a:ext cx="1538640" cy="203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7075" lIns="127075" spcFirstLastPara="1" rIns="127075" wrap="square" tIns="1270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Informel</a:t>
              </a:r>
              <a:endParaRPr b="0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Quelques tests disparates, pas de couverture systématique.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Des tests sont en place mais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non documentés de façon adéquate dans les spécifications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1" name="Google Shape;721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1280" y="1057680"/>
              <a:ext cx="1217880" cy="659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2" name="Google Shape;722;p55"/>
          <p:cNvGrpSpPr/>
          <p:nvPr/>
        </p:nvGrpSpPr>
        <p:grpSpPr>
          <a:xfrm>
            <a:off x="3802680" y="996480"/>
            <a:ext cx="1642549" cy="3520080"/>
            <a:chOff x="3802680" y="996480"/>
            <a:chExt cx="1642549" cy="3520080"/>
          </a:xfrm>
        </p:grpSpPr>
        <p:sp>
          <p:nvSpPr>
            <p:cNvPr id="723" name="Google Shape;723;p55"/>
            <p:cNvSpPr/>
            <p:nvPr/>
          </p:nvSpPr>
          <p:spPr>
            <a:xfrm>
              <a:off x="3802680" y="996480"/>
              <a:ext cx="1538640" cy="731160"/>
            </a:xfrm>
            <a:prstGeom prst="rect">
              <a:avLst/>
            </a:prstGeom>
            <a:solidFill>
              <a:srgbClr val="A885D8"/>
            </a:solidFill>
            <a:ln>
              <a:noFill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4" name="Google Shape;724;p55"/>
            <p:cNvSpPr/>
            <p:nvPr/>
          </p:nvSpPr>
          <p:spPr>
            <a:xfrm>
              <a:off x="3802680" y="1773720"/>
              <a:ext cx="1538640" cy="2742840"/>
            </a:xfrm>
            <a:prstGeom prst="rect">
              <a:avLst/>
            </a:prstGeom>
            <a:solidFill>
              <a:srgbClr val="EEEEEE"/>
            </a:solidFill>
            <a:ln cap="flat" cmpd="sng" w="1270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5" name="Google Shape;725;p55"/>
            <p:cNvSpPr/>
            <p:nvPr/>
          </p:nvSpPr>
          <p:spPr>
            <a:xfrm>
              <a:off x="3802680" y="1773720"/>
              <a:ext cx="1642549" cy="267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7075" lIns="127075" spcFirstLastPara="1" rIns="127075" wrap="square" tIns="1270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Formalisé</a:t>
              </a:r>
              <a:endParaRPr b="0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Base indispensable.</a:t>
              </a: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Unicité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Clé primaire définie et testée.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Non-nullité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Colonnes critiques obligatoires.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Typage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Formats strictement respectés (ex : date, timezone).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Stratégie </a:t>
              </a:r>
              <a:r>
                <a:rPr b="1" lang="en-US" sz="1000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historisation</a:t>
              </a:r>
              <a:r>
                <a:rPr lang="en-US" sz="1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(SCD1, SCD2)</a:t>
              </a:r>
              <a:endParaRPr/>
            </a:p>
          </p:txBody>
        </p:sp>
        <p:pic>
          <p:nvPicPr>
            <p:cNvPr id="726" name="Google Shape;726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46680" y="1045080"/>
              <a:ext cx="1237320" cy="670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7" name="Google Shape;727;p55"/>
          <p:cNvGrpSpPr/>
          <p:nvPr/>
        </p:nvGrpSpPr>
        <p:grpSpPr>
          <a:xfrm>
            <a:off x="5524200" y="1009080"/>
            <a:ext cx="1538640" cy="3579840"/>
            <a:chOff x="5524200" y="1009080"/>
            <a:chExt cx="1538640" cy="3579840"/>
          </a:xfrm>
        </p:grpSpPr>
        <p:sp>
          <p:nvSpPr>
            <p:cNvPr id="728" name="Google Shape;728;p55"/>
            <p:cNvSpPr/>
            <p:nvPr/>
          </p:nvSpPr>
          <p:spPr>
            <a:xfrm>
              <a:off x="5524200" y="1009080"/>
              <a:ext cx="1538640" cy="731160"/>
            </a:xfrm>
            <a:prstGeom prst="rect">
              <a:avLst/>
            </a:prstGeom>
            <a:solidFill>
              <a:srgbClr val="50BE87"/>
            </a:solidFill>
            <a:ln>
              <a:noFill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9" name="Google Shape;729;p55"/>
            <p:cNvSpPr/>
            <p:nvPr/>
          </p:nvSpPr>
          <p:spPr>
            <a:xfrm>
              <a:off x="5524200" y="1786320"/>
              <a:ext cx="1538640" cy="2742840"/>
            </a:xfrm>
            <a:prstGeom prst="rect">
              <a:avLst/>
            </a:prstGeom>
            <a:solidFill>
              <a:srgbClr val="EEEEEE"/>
            </a:solidFill>
            <a:ln cap="flat" cmpd="sng" w="1270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0" name="Google Shape;730;p55"/>
            <p:cNvSpPr/>
            <p:nvPr/>
          </p:nvSpPr>
          <p:spPr>
            <a:xfrm>
              <a:off x="5524200" y="1786320"/>
              <a:ext cx="1538640" cy="28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7075" lIns="127075" spcFirstLastPara="1" rIns="127075" wrap="square" tIns="1270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Évalué</a:t>
              </a:r>
              <a:endParaRPr b="0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Contrôles de cohérence métier. 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Tests de Plage (Range)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Valeurs dans des bornes logiques.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Tests de Nomenclature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Valeurs conformes à des listes de référence.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Relations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Vérification des clés étrangères.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1" name="Google Shape;731;p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68200" y="1062360"/>
              <a:ext cx="1195200" cy="647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2" name="Google Shape;732;p55"/>
          <p:cNvGrpSpPr/>
          <p:nvPr/>
        </p:nvGrpSpPr>
        <p:grpSpPr>
          <a:xfrm>
            <a:off x="7281360" y="1009080"/>
            <a:ext cx="1538640" cy="3520080"/>
            <a:chOff x="7281360" y="1009080"/>
            <a:chExt cx="1538640" cy="3520080"/>
          </a:xfrm>
        </p:grpSpPr>
        <p:sp>
          <p:nvSpPr>
            <p:cNvPr id="733" name="Google Shape;733;p55"/>
            <p:cNvSpPr/>
            <p:nvPr/>
          </p:nvSpPr>
          <p:spPr>
            <a:xfrm>
              <a:off x="7281360" y="1009080"/>
              <a:ext cx="1538640" cy="731160"/>
            </a:xfrm>
            <a:prstGeom prst="rect">
              <a:avLst/>
            </a:prstGeom>
            <a:solidFill>
              <a:srgbClr val="4BB4E6"/>
            </a:solidFill>
            <a:ln>
              <a:noFill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4" name="Google Shape;734;p55"/>
            <p:cNvSpPr/>
            <p:nvPr/>
          </p:nvSpPr>
          <p:spPr>
            <a:xfrm>
              <a:off x="7281360" y="1786320"/>
              <a:ext cx="1538640" cy="2742840"/>
            </a:xfrm>
            <a:prstGeom prst="rect">
              <a:avLst/>
            </a:prstGeom>
            <a:solidFill>
              <a:srgbClr val="EEEEEE"/>
            </a:solidFill>
            <a:ln cap="flat" cmpd="sng" w="1270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960" rotWithShape="0" dir="5400000" dist="23040">
                <a:srgbClr val="000000">
                  <a:alpha val="34901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5" name="Google Shape;735;p55"/>
            <p:cNvSpPr/>
            <p:nvPr/>
          </p:nvSpPr>
          <p:spPr>
            <a:xfrm>
              <a:off x="7281360" y="1786320"/>
              <a:ext cx="1538640" cy="2497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7075" lIns="127075" spcFirstLastPara="1" rIns="127075" wrap="square" tIns="1270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Optimisé</a:t>
              </a:r>
              <a:endParaRPr b="0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Surveillance du comportement statistique de la table. 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Anomalie de Volume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Alerte si la table reçoit 50% de lignes en moins qu’habituellement.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b="1" lang="en-US" sz="1000" strike="noStrike">
                  <a:solidFill>
                    <a:srgbClr val="FF79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Écart Type</a:t>
              </a:r>
              <a:r>
                <a:rPr b="0" lang="en-US" sz="1000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: Détection de valeurs aberrantes.</a:t>
              </a:r>
              <a:endParaRPr b="0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6" name="Google Shape;736;p5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18520" y="1056600"/>
              <a:ext cx="1195920" cy="647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7" name="Google Shape;737;p55"/>
          <p:cNvSpPr txBox="1"/>
          <p:nvPr/>
        </p:nvSpPr>
        <p:spPr>
          <a:xfrm>
            <a:off x="356318" y="200031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Qualité par construction </a:t>
            </a:r>
            <a:r>
              <a:rPr lang="en-US" sz="1800">
                <a:solidFill>
                  <a:srgbClr val="7C7C7C"/>
                </a:solidFill>
                <a:latin typeface="Verdana"/>
                <a:ea typeface="Verdana"/>
                <a:cs typeface="Verdana"/>
                <a:sym typeface="Verdana"/>
              </a:rPr>
              <a:t>grain à la table</a:t>
            </a:r>
            <a:endParaRPr sz="1800">
              <a:solidFill>
                <a:srgbClr val="7C7C7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6"/>
          <p:cNvSpPr txBox="1"/>
          <p:nvPr>
            <p:ph idx="4294967295" type="title"/>
          </p:nvPr>
        </p:nvSpPr>
        <p:spPr>
          <a:xfrm>
            <a:off x="2187009" y="2840755"/>
            <a:ext cx="5411871" cy="15845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Conclusion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56"/>
          <p:cNvSpPr txBox="1"/>
          <p:nvPr>
            <p:ph idx="4294967295" type="title"/>
          </p:nvPr>
        </p:nvSpPr>
        <p:spPr>
          <a:xfrm>
            <a:off x="3541680" y="1240560"/>
            <a:ext cx="2058120" cy="115452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4" name="Google Shape;744;p56"/>
          <p:cNvGrpSpPr/>
          <p:nvPr/>
        </p:nvGrpSpPr>
        <p:grpSpPr>
          <a:xfrm>
            <a:off x="3544560" y="609840"/>
            <a:ext cx="2056320" cy="452520"/>
            <a:chOff x="3544560" y="609840"/>
            <a:chExt cx="2056320" cy="452520"/>
          </a:xfrm>
        </p:grpSpPr>
        <p:sp>
          <p:nvSpPr>
            <p:cNvPr id="745" name="Google Shape;745;p56"/>
            <p:cNvSpPr/>
            <p:nvPr/>
          </p:nvSpPr>
          <p:spPr>
            <a:xfrm rot="10800000">
              <a:off x="354456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0" y="0"/>
                  </a:moveTo>
                  <a:lnTo>
                    <a:pt x="154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6"/>
            <p:cNvSpPr/>
            <p:nvPr/>
          </p:nvSpPr>
          <p:spPr>
            <a:xfrm rot="10800000">
              <a:off x="3978720" y="609840"/>
              <a:ext cx="326520" cy="452520"/>
            </a:xfrm>
            <a:custGeom>
              <a:rect b="b" l="l" r="r" t="t"/>
              <a:pathLst>
                <a:path extrusionOk="0" h="4844" w="3500">
                  <a:moveTo>
                    <a:pt x="0" y="0"/>
                  </a:moveTo>
                  <a:lnTo>
                    <a:pt x="1587" y="2483"/>
                  </a:lnTo>
                  <a:lnTo>
                    <a:pt x="0" y="4843"/>
                  </a:lnTo>
                  <a:lnTo>
                    <a:pt x="1913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1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56"/>
            <p:cNvSpPr/>
            <p:nvPr/>
          </p:nvSpPr>
          <p:spPr>
            <a:xfrm rot="10800000">
              <a:off x="4413240" y="609840"/>
              <a:ext cx="326520" cy="45252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56"/>
            <p:cNvSpPr/>
            <p:nvPr/>
          </p:nvSpPr>
          <p:spPr>
            <a:xfrm rot="10800000">
              <a:off x="4843440" y="609840"/>
              <a:ext cx="330480" cy="45252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56"/>
            <p:cNvSpPr/>
            <p:nvPr/>
          </p:nvSpPr>
          <p:spPr>
            <a:xfrm rot="10800000">
              <a:off x="5277960" y="609840"/>
              <a:ext cx="322920" cy="45252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Orange Logo, symbol, meaning, history, PNG, brand" id="750" name="Google Shape;75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7729" y="476706"/>
            <a:ext cx="1310923" cy="71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idx="4294967295" type="title"/>
          </p:nvPr>
        </p:nvSpPr>
        <p:spPr>
          <a:xfrm>
            <a:off x="4052160" y="2759400"/>
            <a:ext cx="43848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4000"/>
              <a:buFont typeface="Verdana"/>
              <a:buNone/>
            </a:pPr>
            <a:r>
              <a:rPr b="1" i="0" lang="en-US" sz="4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Architecture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>
            <p:ph idx="4294967295" type="title"/>
          </p:nvPr>
        </p:nvSpPr>
        <p:spPr>
          <a:xfrm>
            <a:off x="6373080" y="1359000"/>
            <a:ext cx="2056320" cy="1036080"/>
          </a:xfrm>
          <a:prstGeom prst="rect">
            <a:avLst/>
          </a:prstGeom>
          <a:solidFill>
            <a:srgbClr val="E900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02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>
            <a:off x="5785740" y="1348920"/>
            <a:ext cx="394740" cy="1027620"/>
            <a:chOff x="5785740" y="1348920"/>
            <a:chExt cx="394740" cy="1027620"/>
          </a:xfrm>
        </p:grpSpPr>
        <p:sp>
          <p:nvSpPr>
            <p:cNvPr id="109" name="Google Shape;109;p6"/>
            <p:cNvSpPr/>
            <p:nvPr/>
          </p:nvSpPr>
          <p:spPr>
            <a:xfrm flipH="1" rot="-5400000">
              <a:off x="5840640" y="2036880"/>
              <a:ext cx="284760" cy="394560"/>
            </a:xfrm>
            <a:custGeom>
              <a:rect b="b" l="l" r="r" t="t"/>
              <a:pathLst>
                <a:path extrusionOk="0" h="4844" w="350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954" y="4843"/>
                  </a:lnTo>
                  <a:lnTo>
                    <a:pt x="3500" y="2483"/>
                  </a:lnTo>
                  <a:lnTo>
                    <a:pt x="3500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 flipH="1" rot="-5400000">
              <a:off x="5839200" y="1667880"/>
              <a:ext cx="288000" cy="394560"/>
            </a:xfrm>
            <a:custGeom>
              <a:rect b="b" l="l" r="r" t="t"/>
              <a:pathLst>
                <a:path extrusionOk="0" h="4844" w="3541">
                  <a:moveTo>
                    <a:pt x="0" y="0"/>
                  </a:moveTo>
                  <a:lnTo>
                    <a:pt x="1628" y="2483"/>
                  </a:lnTo>
                  <a:lnTo>
                    <a:pt x="0" y="4843"/>
                  </a:lnTo>
                  <a:lnTo>
                    <a:pt x="1954" y="4843"/>
                  </a:lnTo>
                  <a:lnTo>
                    <a:pt x="3541" y="2483"/>
                  </a:lnTo>
                  <a:lnTo>
                    <a:pt x="3541" y="2401"/>
                  </a:lnTo>
                  <a:lnTo>
                    <a:pt x="1954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 flipH="1" rot="-5400000">
              <a:off x="5842440" y="1292400"/>
              <a:ext cx="281520" cy="394560"/>
            </a:xfrm>
            <a:custGeom>
              <a:rect b="b" l="l" r="r" t="t"/>
              <a:pathLst>
                <a:path extrusionOk="0" h="4844" w="3461">
                  <a:moveTo>
                    <a:pt x="1" y="0"/>
                  </a:moveTo>
                  <a:lnTo>
                    <a:pt x="1588" y="2483"/>
                  </a:lnTo>
                  <a:lnTo>
                    <a:pt x="1" y="4843"/>
                  </a:lnTo>
                  <a:lnTo>
                    <a:pt x="1873" y="4843"/>
                  </a:lnTo>
                  <a:lnTo>
                    <a:pt x="3460" y="2483"/>
                  </a:lnTo>
                  <a:lnTo>
                    <a:pt x="3460" y="2401"/>
                  </a:lnTo>
                  <a:lnTo>
                    <a:pt x="1873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E9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idx="4294967295" type="title"/>
          </p:nvPr>
        </p:nvSpPr>
        <p:spPr>
          <a:xfrm>
            <a:off x="720000" y="444960"/>
            <a:ext cx="770292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Nos Choix</a:t>
            </a:r>
            <a:endParaRPr b="0" i="0" sz="3000" u="none" cap="none" strike="noStrike">
              <a:solidFill>
                <a:srgbClr val="E90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1414940" y="1288969"/>
            <a:ext cx="6114999" cy="311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Sortir de Cloudera/HDFS/kafka/Hive etc ...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Séparer le compute du stockage pour pouvoir changer la méthode de compute sans impact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Eviter le vendor lock-in </a:t>
            </a:r>
            <a:r>
              <a:rPr lang="en-US" sz="1800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d’où le</a:t>
            </a:r>
            <a:r>
              <a:rPr b="0" lang="en-US" sz="18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 full open-source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Scalabilité avec k8s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294"/>
              </a:buClr>
              <a:buSzPts val="1800"/>
              <a:buFont typeface="Arial"/>
              <a:buChar char="•"/>
            </a:pPr>
            <a:r>
              <a:rPr b="0" lang="en-US" sz="1800" strike="noStrike">
                <a:solidFill>
                  <a:srgbClr val="261F1B"/>
                </a:solidFill>
                <a:latin typeface="Verdana"/>
                <a:ea typeface="Verdana"/>
                <a:cs typeface="Verdana"/>
                <a:sym typeface="Verdana"/>
              </a:rPr>
              <a:t>Automatiser en partie notre migration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idx="4294967295" type="title"/>
          </p:nvPr>
        </p:nvSpPr>
        <p:spPr>
          <a:xfrm>
            <a:off x="2311637" y="328320"/>
            <a:ext cx="6755368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i="0" lang="en-US" sz="3000" u="none" cap="none" strike="noStrike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Chaine valorisation données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1560600" y="127008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467360" y="1987920"/>
            <a:ext cx="3648960" cy="691200"/>
          </a:xfrm>
          <a:custGeom>
            <a:rect b="b" l="l" r="r" t="t"/>
            <a:pathLst>
              <a:path extrusionOk="0" h="29469" w="140816">
                <a:moveTo>
                  <a:pt x="8514" y="1"/>
                </a:moveTo>
                <a:lnTo>
                  <a:pt x="1" y="14729"/>
                </a:lnTo>
                <a:lnTo>
                  <a:pt x="8514" y="29468"/>
                </a:lnTo>
                <a:lnTo>
                  <a:pt x="132303" y="29468"/>
                </a:lnTo>
                <a:lnTo>
                  <a:pt x="140816" y="14729"/>
                </a:lnTo>
                <a:lnTo>
                  <a:pt x="132303" y="1"/>
                </a:ln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2351880" y="2329200"/>
            <a:ext cx="253512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150" lIns="90000" spcFirstLastPara="1" rIns="90000" wrap="square" tIns="119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(Data Product) Objets normalisés  /  </a:t>
            </a:r>
            <a:b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900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Objets Analytiques</a:t>
            </a:r>
            <a:endParaRPr b="0" sz="9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2296080" y="2074680"/>
            <a:ext cx="2535120" cy="253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8800" lIns="90000" spcFirstLastPara="1" rIns="90000" wrap="square" tIns="118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Enriched Data</a:t>
            </a:r>
            <a:endParaRPr b="0" sz="15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932" y="2051318"/>
            <a:ext cx="202320" cy="202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8"/>
          <p:cNvGrpSpPr/>
          <p:nvPr/>
        </p:nvGrpSpPr>
        <p:grpSpPr>
          <a:xfrm>
            <a:off x="1468080" y="972720"/>
            <a:ext cx="3645000" cy="934560"/>
            <a:chOff x="1468080" y="972720"/>
            <a:chExt cx="3645000" cy="934560"/>
          </a:xfrm>
        </p:grpSpPr>
        <p:sp>
          <p:nvSpPr>
            <p:cNvPr id="131" name="Google Shape;131;p8"/>
            <p:cNvSpPr/>
            <p:nvPr/>
          </p:nvSpPr>
          <p:spPr>
            <a:xfrm>
              <a:off x="1468080" y="1216440"/>
              <a:ext cx="3645000" cy="690480"/>
            </a:xfrm>
            <a:custGeom>
              <a:rect b="b" l="l" r="r" t="t"/>
              <a:pathLst>
                <a:path extrusionOk="0" h="29469" w="140816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 rot="10800000">
              <a:off x="1473120" y="972720"/>
              <a:ext cx="827280" cy="934560"/>
            </a:xfrm>
            <a:custGeom>
              <a:rect b="b" l="l" r="r" t="t"/>
              <a:pathLst>
                <a:path extrusionOk="0" h="39863" w="35291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274300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9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330280" y="1557360"/>
              <a:ext cx="2532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800" lIns="91425" spcFirstLastPara="1" rIns="91425" wrap="square" tIns="118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Case métiers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296080" y="1302840"/>
              <a:ext cx="2532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800" lIns="91425" spcFirstLastPara="1" rIns="91425" wrap="square" tIns="118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Usage Data</a:t>
              </a:r>
              <a:endParaRPr b="0" sz="15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5" name="Google Shape;135;p8"/>
          <p:cNvSpPr/>
          <p:nvPr/>
        </p:nvSpPr>
        <p:spPr>
          <a:xfrm rot="10800000">
            <a:off x="1468080" y="1746720"/>
            <a:ext cx="828000" cy="935280"/>
          </a:xfrm>
          <a:custGeom>
            <a:rect b="b" l="l" r="r" t="t"/>
            <a:pathLst>
              <a:path extrusionOk="0" h="39863" w="35291">
                <a:moveTo>
                  <a:pt x="0" y="1"/>
                </a:moveTo>
                <a:lnTo>
                  <a:pt x="0" y="29468"/>
                </a:lnTo>
                <a:lnTo>
                  <a:pt x="17645" y="39863"/>
                </a:lnTo>
                <a:lnTo>
                  <a:pt x="35291" y="29468"/>
                </a:lnTo>
                <a:lnTo>
                  <a:pt x="35291" y="1"/>
                </a:lnTo>
                <a:close/>
              </a:path>
            </a:pathLst>
          </a:custGeom>
          <a:solidFill>
            <a:srgbClr val="6D6DEC"/>
          </a:solidFill>
          <a:ln>
            <a:noFill/>
          </a:ln>
        </p:spPr>
        <p:txBody>
          <a:bodyPr anchorCtr="0" anchor="ctr" bIns="274300" lIns="90000" spcFirstLastPara="1" rIns="900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9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 rot="1939800">
            <a:off x="4341960" y="2176920"/>
            <a:ext cx="915120" cy="20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8"/>
          <p:cNvGrpSpPr/>
          <p:nvPr/>
        </p:nvGrpSpPr>
        <p:grpSpPr>
          <a:xfrm>
            <a:off x="1463400" y="2525760"/>
            <a:ext cx="3651840" cy="935640"/>
            <a:chOff x="1463400" y="2525760"/>
            <a:chExt cx="3651840" cy="935640"/>
          </a:xfrm>
        </p:grpSpPr>
        <p:sp>
          <p:nvSpPr>
            <p:cNvPr id="138" name="Google Shape;138;p8"/>
            <p:cNvSpPr/>
            <p:nvPr/>
          </p:nvSpPr>
          <p:spPr>
            <a:xfrm>
              <a:off x="1465920" y="2769480"/>
              <a:ext cx="3649320" cy="691200"/>
            </a:xfrm>
            <a:custGeom>
              <a:rect b="b" l="l" r="r" t="t"/>
              <a:pathLst>
                <a:path extrusionOk="0" h="29468" w="140816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 rot="10800000">
              <a:off x="1463400" y="2525760"/>
              <a:ext cx="828000" cy="935640"/>
            </a:xfrm>
            <a:custGeom>
              <a:rect b="b" l="l" r="r" t="t"/>
              <a:pathLst>
                <a:path extrusionOk="0" h="39863" w="3529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274300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9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336400" y="3101760"/>
              <a:ext cx="2535480" cy="3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Transformation et remise en forme (sans croisement ni enrichissement) FULL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367360" y="2799000"/>
              <a:ext cx="253548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150" lIns="90000" spcFirstLastPara="1" rIns="90000" wrap="square" tIns="11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Prepared Data</a:t>
              </a:r>
              <a:endParaRPr b="0" sz="15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3932" y="2836838"/>
            <a:ext cx="202320" cy="2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1566720" y="285696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5520" y="3748680"/>
            <a:ext cx="331560" cy="331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8"/>
          <p:cNvGrpSpPr/>
          <p:nvPr/>
        </p:nvGrpSpPr>
        <p:grpSpPr>
          <a:xfrm>
            <a:off x="1458720" y="3325680"/>
            <a:ext cx="3649320" cy="935280"/>
            <a:chOff x="1458720" y="3325680"/>
            <a:chExt cx="3649320" cy="935280"/>
          </a:xfrm>
        </p:grpSpPr>
        <p:sp>
          <p:nvSpPr>
            <p:cNvPr id="146" name="Google Shape;146;p8"/>
            <p:cNvSpPr/>
            <p:nvPr/>
          </p:nvSpPr>
          <p:spPr>
            <a:xfrm>
              <a:off x="1458720" y="3567960"/>
              <a:ext cx="3649320" cy="691200"/>
            </a:xfrm>
            <a:custGeom>
              <a:rect b="b" l="l" r="r" t="t"/>
              <a:pathLst>
                <a:path extrusionOk="0" h="29468" w="140816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2238480" y="3862080"/>
              <a:ext cx="41040" cy="191880"/>
            </a:xfrm>
            <a:custGeom>
              <a:rect b="b" l="l" r="r" t="t"/>
              <a:pathLst>
                <a:path extrusionOk="0" h="8192" w="1787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182680" y="3897000"/>
              <a:ext cx="41040" cy="156600"/>
            </a:xfrm>
            <a:custGeom>
              <a:rect b="b" l="l" r="r" t="t"/>
              <a:pathLst>
                <a:path extrusionOk="0" h="6704" w="1786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130480" y="3932280"/>
              <a:ext cx="40680" cy="121680"/>
            </a:xfrm>
            <a:custGeom>
              <a:rect b="b" l="l" r="r" t="t"/>
              <a:pathLst>
                <a:path extrusionOk="0" h="5215" w="1787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074680" y="3970800"/>
              <a:ext cx="41040" cy="83160"/>
            </a:xfrm>
            <a:custGeom>
              <a:rect b="b" l="l" r="r" t="t"/>
              <a:pathLst>
                <a:path extrusionOk="0" h="3572" w="1787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38875" lIns="90000" spcFirstLastPara="1" rIns="90000" wrap="square" tIns="38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10800000">
              <a:off x="1468080" y="3325680"/>
              <a:ext cx="828000" cy="935280"/>
            </a:xfrm>
            <a:custGeom>
              <a:rect b="b" l="l" r="r" t="t"/>
              <a:pathLst>
                <a:path extrusionOk="0" h="39863" w="35291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274300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9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2347560" y="3941280"/>
              <a:ext cx="253548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150" lIns="90000" spcFirstLastPara="1" rIns="90000" wrap="square" tIns="11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(Interface Contract) FULL ou Delta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Contrôle de conformité CI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et mise en format table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327760" y="3615840"/>
              <a:ext cx="2535480" cy="25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075" lIns="90000" spcFirstLastPara="1" rIns="90000" wrap="square" tIns="118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Raw Data Table</a:t>
              </a:r>
              <a:endParaRPr b="0" sz="15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54" name="Google Shape;1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8261" y="3643598"/>
            <a:ext cx="201960" cy="2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1605960" y="364608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467720" y="4372920"/>
            <a:ext cx="3649680" cy="691200"/>
          </a:xfrm>
          <a:custGeom>
            <a:rect b="b" l="l" r="r" t="t"/>
            <a:pathLst>
              <a:path extrusionOk="0" h="29469" w="140816">
                <a:moveTo>
                  <a:pt x="8514" y="1"/>
                </a:moveTo>
                <a:lnTo>
                  <a:pt x="1" y="14729"/>
                </a:lnTo>
                <a:lnTo>
                  <a:pt x="8514" y="29469"/>
                </a:lnTo>
                <a:lnTo>
                  <a:pt x="132303" y="29469"/>
                </a:lnTo>
                <a:lnTo>
                  <a:pt x="140816" y="14729"/>
                </a:lnTo>
                <a:lnTo>
                  <a:pt x="132303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8"/>
          <p:cNvSpPr/>
          <p:nvPr/>
        </p:nvSpPr>
        <p:spPr>
          <a:xfrm rot="10800000">
            <a:off x="1459800" y="4129920"/>
            <a:ext cx="828000" cy="935280"/>
          </a:xfrm>
          <a:custGeom>
            <a:rect b="b" l="l" r="r" t="t"/>
            <a:pathLst>
              <a:path extrusionOk="0" h="39863" w="35291">
                <a:moveTo>
                  <a:pt x="1" y="1"/>
                </a:moveTo>
                <a:lnTo>
                  <a:pt x="1" y="29469"/>
                </a:lnTo>
                <a:lnTo>
                  <a:pt x="17646" y="39863"/>
                </a:lnTo>
                <a:lnTo>
                  <a:pt x="35291" y="29469"/>
                </a:lnTo>
                <a:lnTo>
                  <a:pt x="35291" y="1"/>
                </a:lnTo>
                <a:close/>
              </a:path>
            </a:pathLst>
          </a:custGeom>
          <a:solidFill>
            <a:srgbClr val="F48989"/>
          </a:solidFill>
          <a:ln>
            <a:noFill/>
          </a:ln>
        </p:spPr>
        <p:txBody>
          <a:bodyPr anchorCtr="0" anchor="ctr" bIns="274300" lIns="90000" spcFirstLastPara="1" rIns="900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9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2323800" y="4714560"/>
            <a:ext cx="2535480" cy="253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8800" lIns="90000" spcFirstLastPara="1" rIns="90000" wrap="square" tIns="118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 brute transmise</a:t>
            </a:r>
            <a:endParaRPr b="0" sz="9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2337480" y="4451760"/>
            <a:ext cx="2535480" cy="253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8800" lIns="90000" spcFirstLastPara="1" rIns="90000" wrap="square" tIns="118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Raw Data File</a:t>
            </a:r>
            <a:endParaRPr b="0" sz="15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3932" y="4428398"/>
            <a:ext cx="202320" cy="2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1595520" y="446436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880" y="4007520"/>
            <a:ext cx="201960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880" y="4412520"/>
            <a:ext cx="201960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880" y="4794480"/>
            <a:ext cx="201960" cy="20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/>
          <p:nvPr/>
        </p:nvSpPr>
        <p:spPr>
          <a:xfrm>
            <a:off x="428040" y="4763880"/>
            <a:ext cx="933480" cy="21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Intégrer brut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423000" y="4374000"/>
            <a:ext cx="96012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Raleway"/>
                <a:ea typeface="Raleway"/>
                <a:cs typeface="Raleway"/>
                <a:sym typeface="Raleway"/>
              </a:rPr>
              <a:t>Filtrer, N</a:t>
            </a: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ettoyer</a:t>
            </a:r>
            <a:r>
              <a:rPr b="0" lang="en-US" sz="820" strike="noStrike">
                <a:solidFill>
                  <a:srgbClr val="F7F7F7"/>
                </a:solidFill>
                <a:latin typeface="Raleway"/>
                <a:ea typeface="Raleway"/>
                <a:cs typeface="Raleway"/>
                <a:sym typeface="Raleway"/>
              </a:rPr>
              <a:t> Améliorer</a:t>
            </a:r>
            <a:endParaRPr b="0" sz="82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434160" y="3961440"/>
            <a:ext cx="96012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Agréger pour le business</a:t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221040" y="3892680"/>
            <a:ext cx="1156320" cy="1178280"/>
          </a:xfrm>
          <a:prstGeom prst="rect">
            <a:avLst/>
          </a:prstGeom>
          <a:noFill/>
          <a:ln cap="flat" cmpd="sng" w="25550">
            <a:solidFill>
              <a:srgbClr val="6F3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180000" y="3426840"/>
            <a:ext cx="1080000" cy="465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ARCHITECTURE DATA MEDAILLON</a:t>
            </a:r>
            <a:endParaRPr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932" y="1277318"/>
            <a:ext cx="202680" cy="20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1595520" y="446436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595520" y="133236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256000" y="4068000"/>
            <a:ext cx="180000" cy="540000"/>
          </a:xfrm>
          <a:prstGeom prst="upArrow">
            <a:avLst>
              <a:gd fmla="val 50000" name="adj1"/>
              <a:gd fmla="val 75000" name="adj2"/>
            </a:avLst>
          </a:prstGeom>
          <a:solidFill>
            <a:srgbClr val="E9006E"/>
          </a:solidFill>
          <a:ln cap="flat" cmpd="sng" w="9525">
            <a:solidFill>
              <a:srgbClr val="E90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5256360" y="3168360"/>
            <a:ext cx="180000" cy="540000"/>
          </a:xfrm>
          <a:prstGeom prst="upArrow">
            <a:avLst>
              <a:gd fmla="val 50000" name="adj1"/>
              <a:gd fmla="val 75000" name="adj2"/>
            </a:avLst>
          </a:prstGeom>
          <a:solidFill>
            <a:srgbClr val="E9006E"/>
          </a:solidFill>
          <a:ln cap="flat" cmpd="sng" w="9525">
            <a:solidFill>
              <a:srgbClr val="E90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6360" y="3186360"/>
            <a:ext cx="122364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6000" y="3240000"/>
            <a:ext cx="540000" cy="4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5256360" y="2340720"/>
            <a:ext cx="180000" cy="540000"/>
          </a:xfrm>
          <a:prstGeom prst="upArrow">
            <a:avLst>
              <a:gd fmla="val 50000" name="adj1"/>
              <a:gd fmla="val 75000" name="adj2"/>
            </a:avLst>
          </a:prstGeom>
          <a:solidFill>
            <a:srgbClr val="E9006E"/>
          </a:solidFill>
          <a:ln cap="flat" cmpd="sng" w="9525">
            <a:solidFill>
              <a:srgbClr val="E90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16000" y="2433600"/>
            <a:ext cx="720000" cy="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5256360" y="1512720"/>
            <a:ext cx="180000" cy="540000"/>
          </a:xfrm>
          <a:prstGeom prst="upArrow">
            <a:avLst>
              <a:gd fmla="val 50000" name="adj1"/>
              <a:gd fmla="val 75000" name="adj2"/>
            </a:avLst>
          </a:prstGeom>
          <a:solidFill>
            <a:srgbClr val="E9006E"/>
          </a:solidFill>
          <a:ln cap="flat" cmpd="sng" w="9525">
            <a:solidFill>
              <a:srgbClr val="E90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16000" y="1605600"/>
            <a:ext cx="720000" cy="37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8"/>
          <p:cNvGrpSpPr/>
          <p:nvPr/>
        </p:nvGrpSpPr>
        <p:grpSpPr>
          <a:xfrm>
            <a:off x="5580000" y="2210400"/>
            <a:ext cx="863640" cy="777600"/>
            <a:chOff x="5580000" y="2210400"/>
            <a:chExt cx="863640" cy="777600"/>
          </a:xfrm>
        </p:grpSpPr>
        <p:pic>
          <p:nvPicPr>
            <p:cNvPr id="182" name="Google Shape;18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80000" y="2210400"/>
              <a:ext cx="863640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06640" y="2642400"/>
              <a:ext cx="380880" cy="29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975640" y="2556000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" name="Google Shape;185;p8"/>
          <p:cNvGrpSpPr/>
          <p:nvPr/>
        </p:nvGrpSpPr>
        <p:grpSpPr>
          <a:xfrm>
            <a:off x="5580360" y="1382400"/>
            <a:ext cx="863640" cy="777600"/>
            <a:chOff x="5580360" y="1382400"/>
            <a:chExt cx="863640" cy="777600"/>
          </a:xfrm>
        </p:grpSpPr>
        <p:pic>
          <p:nvPicPr>
            <p:cNvPr id="186" name="Google Shape;18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80360" y="1382400"/>
              <a:ext cx="863640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07000" y="1814400"/>
              <a:ext cx="380880" cy="29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976000" y="1728000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8"/>
          <p:cNvSpPr/>
          <p:nvPr/>
        </p:nvSpPr>
        <p:spPr>
          <a:xfrm>
            <a:off x="1607760" y="207468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Fichier:Python logo and wordmark.svg — Wikipédia" id="190" name="Google Shape;190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75451" y="4179035"/>
            <a:ext cx="1292470" cy="386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1560600" y="127008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467360" y="1987920"/>
            <a:ext cx="3648960" cy="691200"/>
          </a:xfrm>
          <a:custGeom>
            <a:rect b="b" l="l" r="r" t="t"/>
            <a:pathLst>
              <a:path extrusionOk="0" h="29469" w="140816">
                <a:moveTo>
                  <a:pt x="8514" y="1"/>
                </a:moveTo>
                <a:lnTo>
                  <a:pt x="1" y="14729"/>
                </a:lnTo>
                <a:lnTo>
                  <a:pt x="8514" y="29468"/>
                </a:lnTo>
                <a:lnTo>
                  <a:pt x="132303" y="29468"/>
                </a:lnTo>
                <a:lnTo>
                  <a:pt x="140816" y="14729"/>
                </a:lnTo>
                <a:lnTo>
                  <a:pt x="132303" y="1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2351880" y="2329200"/>
            <a:ext cx="253512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150" lIns="90000" spcFirstLastPara="1" rIns="90000" wrap="square" tIns="119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(Data Product) Objets normalisés  /  </a:t>
            </a:r>
            <a:b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900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Objets Analytiques</a:t>
            </a:r>
            <a:endParaRPr b="0" sz="9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2296080" y="2074680"/>
            <a:ext cx="2535120" cy="253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8800" lIns="90000" spcFirstLastPara="1" rIns="90000" wrap="square" tIns="118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00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Enriched Data</a:t>
            </a:r>
            <a:endParaRPr b="0" sz="15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0" name="Google Shape;200;p9"/>
          <p:cNvGrpSpPr/>
          <p:nvPr/>
        </p:nvGrpSpPr>
        <p:grpSpPr>
          <a:xfrm>
            <a:off x="1468080" y="972720"/>
            <a:ext cx="3645000" cy="934560"/>
            <a:chOff x="1468080" y="972720"/>
            <a:chExt cx="3645000" cy="934560"/>
          </a:xfrm>
        </p:grpSpPr>
        <p:sp>
          <p:nvSpPr>
            <p:cNvPr id="201" name="Google Shape;201;p9"/>
            <p:cNvSpPr/>
            <p:nvPr/>
          </p:nvSpPr>
          <p:spPr>
            <a:xfrm>
              <a:off x="1468080" y="1216440"/>
              <a:ext cx="3645000" cy="690480"/>
            </a:xfrm>
            <a:custGeom>
              <a:rect b="b" l="l" r="r" t="t"/>
              <a:pathLst>
                <a:path extrusionOk="0" h="29469" w="140816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 rot="10800000">
              <a:off x="1473120" y="972720"/>
              <a:ext cx="827280" cy="934560"/>
            </a:xfrm>
            <a:custGeom>
              <a:rect b="b" l="l" r="r" t="t"/>
              <a:pathLst>
                <a:path extrusionOk="0" h="39863" w="35291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274300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9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330280" y="1557360"/>
              <a:ext cx="2532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800" lIns="91425" spcFirstLastPara="1" rIns="91425" wrap="square" tIns="118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Case métiers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296080" y="1302840"/>
              <a:ext cx="25326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800" lIns="91425" spcFirstLastPara="1" rIns="91425" wrap="square" tIns="118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Usage Data</a:t>
              </a:r>
              <a:endParaRPr b="0" sz="15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05" name="Google Shape;205;p9"/>
          <p:cNvSpPr/>
          <p:nvPr/>
        </p:nvSpPr>
        <p:spPr>
          <a:xfrm rot="10800000">
            <a:off x="1468080" y="1746720"/>
            <a:ext cx="828000" cy="935280"/>
          </a:xfrm>
          <a:custGeom>
            <a:rect b="b" l="l" r="r" t="t"/>
            <a:pathLst>
              <a:path extrusionOk="0" h="39863" w="35291">
                <a:moveTo>
                  <a:pt x="0" y="1"/>
                </a:moveTo>
                <a:lnTo>
                  <a:pt x="0" y="29468"/>
                </a:lnTo>
                <a:lnTo>
                  <a:pt x="17645" y="39863"/>
                </a:lnTo>
                <a:lnTo>
                  <a:pt x="35291" y="29468"/>
                </a:lnTo>
                <a:lnTo>
                  <a:pt x="35291" y="1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274300" lIns="90000" spcFirstLastPara="1" rIns="900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9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 rot="1939800">
            <a:off x="4341960" y="2176920"/>
            <a:ext cx="915120" cy="20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9"/>
          <p:cNvGrpSpPr/>
          <p:nvPr/>
        </p:nvGrpSpPr>
        <p:grpSpPr>
          <a:xfrm>
            <a:off x="1463400" y="2525760"/>
            <a:ext cx="3651840" cy="935640"/>
            <a:chOff x="1463400" y="2525760"/>
            <a:chExt cx="3651840" cy="935640"/>
          </a:xfrm>
        </p:grpSpPr>
        <p:sp>
          <p:nvSpPr>
            <p:cNvPr id="208" name="Google Shape;208;p9"/>
            <p:cNvSpPr/>
            <p:nvPr/>
          </p:nvSpPr>
          <p:spPr>
            <a:xfrm>
              <a:off x="1465920" y="2769480"/>
              <a:ext cx="3649320" cy="691200"/>
            </a:xfrm>
            <a:custGeom>
              <a:rect b="b" l="l" r="r" t="t"/>
              <a:pathLst>
                <a:path extrusionOk="0" h="29468" w="140816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 rot="10800000">
              <a:off x="1463400" y="2525760"/>
              <a:ext cx="828000" cy="935640"/>
            </a:xfrm>
            <a:custGeom>
              <a:rect b="b" l="l" r="r" t="t"/>
              <a:pathLst>
                <a:path extrusionOk="0" h="39863" w="3529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274300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9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2336400" y="3101760"/>
              <a:ext cx="2535480" cy="3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Transformation et remise en forme (sans croisement ni enrichissement) FULL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2367360" y="2799000"/>
              <a:ext cx="253548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150" lIns="90000" spcFirstLastPara="1" rIns="90000" wrap="square" tIns="11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Prepared Data</a:t>
              </a:r>
              <a:endParaRPr b="0" sz="15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12" name="Google Shape;212;p9"/>
          <p:cNvSpPr/>
          <p:nvPr/>
        </p:nvSpPr>
        <p:spPr>
          <a:xfrm>
            <a:off x="1566720" y="285696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880" y="4007520"/>
            <a:ext cx="201960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880" y="4412520"/>
            <a:ext cx="201960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880" y="4794480"/>
            <a:ext cx="201960" cy="20196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/>
          <p:nvPr/>
        </p:nvSpPr>
        <p:spPr>
          <a:xfrm>
            <a:off x="428040" y="4763880"/>
            <a:ext cx="933480" cy="21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Intégrer brut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423000" y="4374000"/>
            <a:ext cx="96012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Raleway"/>
                <a:ea typeface="Raleway"/>
                <a:cs typeface="Raleway"/>
                <a:sym typeface="Raleway"/>
              </a:rPr>
              <a:t>Filtrer, N</a:t>
            </a: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ettoyer</a:t>
            </a:r>
            <a:r>
              <a:rPr b="0" lang="en-US" sz="820" strike="noStrike">
                <a:solidFill>
                  <a:srgbClr val="F7F7F7"/>
                </a:solidFill>
                <a:latin typeface="Raleway"/>
                <a:ea typeface="Raleway"/>
                <a:cs typeface="Raleway"/>
                <a:sym typeface="Raleway"/>
              </a:rPr>
              <a:t> Améliorer</a:t>
            </a:r>
            <a:endParaRPr b="0" sz="82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434160" y="3961440"/>
            <a:ext cx="96012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Agréger pour le business</a:t>
            </a: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221040" y="3892680"/>
            <a:ext cx="1156320" cy="1178280"/>
          </a:xfrm>
          <a:prstGeom prst="rect">
            <a:avLst/>
          </a:prstGeom>
          <a:noFill/>
          <a:ln cap="flat" cmpd="sng" w="25550">
            <a:solidFill>
              <a:srgbClr val="6F3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80000" y="3426840"/>
            <a:ext cx="1080000" cy="465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2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rPr>
              <a:t>ARCHITECTURE DATA MEDAILLON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1595520" y="133236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6360" y="3479437"/>
            <a:ext cx="122364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0135" y="4089923"/>
            <a:ext cx="540000" cy="4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85167" y="3606725"/>
            <a:ext cx="686520" cy="686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/>
          <p:nvPr/>
        </p:nvSpPr>
        <p:spPr>
          <a:xfrm>
            <a:off x="1607760" y="207468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2311637" y="328320"/>
            <a:ext cx="6755368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E"/>
              </a:buClr>
              <a:buSzPts val="3000"/>
              <a:buFont typeface="Verdana"/>
              <a:buNone/>
            </a:pPr>
            <a:r>
              <a:rPr b="1" lang="en-US" sz="3000">
                <a:solidFill>
                  <a:srgbClr val="E9006E"/>
                </a:solidFill>
                <a:latin typeface="Verdana"/>
                <a:ea typeface="Verdana"/>
                <a:cs typeface="Verdana"/>
                <a:sym typeface="Verdana"/>
              </a:rPr>
              <a:t>Focus collecte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ubernetes Logo and symbol, meaning, history, PNG, brand" id="227" name="Google Shape;22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39421" y="1372466"/>
            <a:ext cx="10001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olice, Graphique, logo, graphisme&#10;&#10;Le contenu généré par l’IA peut être incorrect." id="228" name="Google Shape;22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28659" y="822613"/>
            <a:ext cx="10096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932" y="2051318"/>
            <a:ext cx="202320" cy="20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3932" y="2836838"/>
            <a:ext cx="202320" cy="20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932" y="1277318"/>
            <a:ext cx="202680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21386" y="1375497"/>
            <a:ext cx="406978" cy="57409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/>
          <p:nvPr/>
        </p:nvSpPr>
        <p:spPr>
          <a:xfrm>
            <a:off x="5241347" y="3437885"/>
            <a:ext cx="128711" cy="1177441"/>
          </a:xfrm>
          <a:prstGeom prst="upArrow">
            <a:avLst>
              <a:gd fmla="val 50000" name="adj1"/>
              <a:gd fmla="val 75000" name="adj2"/>
            </a:avLst>
          </a:prstGeom>
          <a:solidFill>
            <a:srgbClr val="E9006E"/>
          </a:solidFill>
          <a:ln cap="flat" cmpd="sng" w="9525">
            <a:solidFill>
              <a:srgbClr val="E90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5520" y="3748680"/>
            <a:ext cx="331560" cy="331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9"/>
          <p:cNvGrpSpPr/>
          <p:nvPr/>
        </p:nvGrpSpPr>
        <p:grpSpPr>
          <a:xfrm>
            <a:off x="1458720" y="3325680"/>
            <a:ext cx="3649320" cy="935280"/>
            <a:chOff x="1458720" y="3325680"/>
            <a:chExt cx="3649320" cy="935280"/>
          </a:xfrm>
        </p:grpSpPr>
        <p:sp>
          <p:nvSpPr>
            <p:cNvPr id="236" name="Google Shape;236;p9"/>
            <p:cNvSpPr/>
            <p:nvPr/>
          </p:nvSpPr>
          <p:spPr>
            <a:xfrm>
              <a:off x="1458720" y="3567960"/>
              <a:ext cx="3649320" cy="691200"/>
            </a:xfrm>
            <a:custGeom>
              <a:rect b="b" l="l" r="r" t="t"/>
              <a:pathLst>
                <a:path extrusionOk="0" h="29468" w="140816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238480" y="3862080"/>
              <a:ext cx="41040" cy="191880"/>
            </a:xfrm>
            <a:custGeom>
              <a:rect b="b" l="l" r="r" t="t"/>
              <a:pathLst>
                <a:path extrusionOk="0" h="8192" w="1787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182680" y="3897000"/>
              <a:ext cx="41040" cy="156600"/>
            </a:xfrm>
            <a:custGeom>
              <a:rect b="b" l="l" r="r" t="t"/>
              <a:pathLst>
                <a:path extrusionOk="0" h="6704" w="1786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130480" y="3932280"/>
              <a:ext cx="40680" cy="121680"/>
            </a:xfrm>
            <a:custGeom>
              <a:rect b="b" l="l" r="r" t="t"/>
              <a:pathLst>
                <a:path extrusionOk="0" h="5215" w="1787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074680" y="3970800"/>
              <a:ext cx="41040" cy="83160"/>
            </a:xfrm>
            <a:custGeom>
              <a:rect b="b" l="l" r="r" t="t"/>
              <a:pathLst>
                <a:path extrusionOk="0" h="3572" w="1787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38875" lIns="90000" spcFirstLastPara="1" rIns="90000" wrap="square" tIns="38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10800000">
              <a:off x="1468080" y="3325680"/>
              <a:ext cx="828000" cy="935280"/>
            </a:xfrm>
            <a:custGeom>
              <a:rect b="b" l="l" r="r" t="t"/>
              <a:pathLst>
                <a:path extrusionOk="0" h="39863" w="35291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274300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9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347560" y="3941280"/>
              <a:ext cx="253548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150" lIns="90000" spcFirstLastPara="1" rIns="90000" wrap="square" tIns="119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(Interface Contract) FULL ou Delta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Contrôle de conformité CI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et mise en format table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327760" y="3615840"/>
              <a:ext cx="2535480" cy="25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075" lIns="90000" spcFirstLastPara="1" rIns="90000" wrap="square" tIns="118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Raw Data Table</a:t>
              </a:r>
              <a:endParaRPr b="0" sz="15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44" name="Google Shape;2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8261" y="3643598"/>
            <a:ext cx="201960" cy="2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/>
          <p:nvPr/>
        </p:nvSpPr>
        <p:spPr>
          <a:xfrm>
            <a:off x="1605960" y="3646080"/>
            <a:ext cx="59868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90" strike="noStrik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b="0" sz="2890" strike="noStrike">
              <a:solidFill>
                <a:srgbClr val="F7F7F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6" name="Google Shape;246;p9"/>
          <p:cNvGrpSpPr/>
          <p:nvPr/>
        </p:nvGrpSpPr>
        <p:grpSpPr>
          <a:xfrm>
            <a:off x="1459800" y="4129920"/>
            <a:ext cx="3657600" cy="935280"/>
            <a:chOff x="1459800" y="4129920"/>
            <a:chExt cx="3657600" cy="935280"/>
          </a:xfrm>
        </p:grpSpPr>
        <p:sp>
          <p:nvSpPr>
            <p:cNvPr id="247" name="Google Shape;247;p9"/>
            <p:cNvSpPr/>
            <p:nvPr/>
          </p:nvSpPr>
          <p:spPr>
            <a:xfrm>
              <a:off x="1467720" y="4372920"/>
              <a:ext cx="3649680" cy="691200"/>
            </a:xfrm>
            <a:custGeom>
              <a:rect b="b" l="l" r="r" t="t"/>
              <a:pathLst>
                <a:path extrusionOk="0" h="29469" w="140816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2323800" y="4714560"/>
              <a:ext cx="2535480" cy="253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800" lIns="90000" spcFirstLastPara="1" rIns="90000" wrap="square" tIns="118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900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Source brute transmise</a:t>
              </a:r>
              <a:endParaRPr b="0" sz="9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1459800" y="4129920"/>
              <a:ext cx="828000" cy="935280"/>
            </a:xfrm>
            <a:custGeom>
              <a:rect b="b" l="l" r="r" t="t"/>
              <a:pathLst>
                <a:path extrusionOk="0" h="39863" w="35291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274300" lIns="90000" spcFirstLastPara="1" rIns="90000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9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2337480" y="4451760"/>
              <a:ext cx="2535480" cy="253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800" lIns="90000" spcFirstLastPara="1" rIns="90000" wrap="square" tIns="118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Raw Data File</a:t>
              </a:r>
              <a:endParaRPr b="0" sz="150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251" name="Google Shape;25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63932" y="4428398"/>
              <a:ext cx="202320" cy="202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9"/>
            <p:cNvSpPr/>
            <p:nvPr/>
          </p:nvSpPr>
          <p:spPr>
            <a:xfrm>
              <a:off x="1595520" y="4464360"/>
              <a:ext cx="598680" cy="5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890" strike="noStrike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b="0" sz="2890" strike="noStrike">
                <a:solidFill>
                  <a:srgbClr val="F7F7F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chnical Report by Slidesgo">
  <a:themeElements>
    <a:clrScheme name="Simple Light">
      <a:dk1>
        <a:srgbClr val="3F5294"/>
      </a:dk1>
      <a:lt1>
        <a:srgbClr val="FFFFFF"/>
      </a:lt1>
      <a:dk2>
        <a:srgbClr val="5387E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52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chnical Report by Slidesgo">
  <a:themeElements>
    <a:clrScheme name="Simple Light">
      <a:dk1>
        <a:srgbClr val="3F5294"/>
      </a:dk1>
      <a:lt1>
        <a:srgbClr val="FFFFFF"/>
      </a:lt1>
      <a:dk2>
        <a:srgbClr val="5387E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52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chnical Report by Slidesgo">
  <a:themeElements>
    <a:clrScheme name="Simple Light">
      <a:dk1>
        <a:srgbClr val="3F5294"/>
      </a:dk1>
      <a:lt1>
        <a:srgbClr val="FFFFFF"/>
      </a:lt1>
      <a:dk2>
        <a:srgbClr val="5387E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52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chnical Report by Slidesgo">
  <a:themeElements>
    <a:clrScheme name="Simple Light">
      <a:dk1>
        <a:srgbClr val="3F5294"/>
      </a:dk1>
      <a:lt1>
        <a:srgbClr val="FFFFFF"/>
      </a:lt1>
      <a:dk2>
        <a:srgbClr val="5387E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52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chnical Report by Slidesgo">
  <a:themeElements>
    <a:clrScheme name="Simple Light">
      <a:dk1>
        <a:srgbClr val="3F5294"/>
      </a:dk1>
      <a:lt1>
        <a:srgbClr val="FFFFFF"/>
      </a:lt1>
      <a:dk2>
        <a:srgbClr val="5387E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52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20.0</vt:r8>
  </property>
  <property fmtid="{D5CDD505-2E9C-101B-9397-08002B2CF9AE}" pid="3" name="PresentationFormat">
    <vt:lpwstr>Affichage à l'écran (16:9)</vt:lpwstr>
  </property>
  <property fmtid="{D5CDD505-2E9C-101B-9397-08002B2CF9AE}" pid="4" name="Slides">
    <vt:r8>21.0</vt:r8>
  </property>
  <property fmtid="{D5CDD505-2E9C-101B-9397-08002B2CF9AE}" pid="5" name="ClassificationContentMarkingFooterLocations">
    <vt:lpwstr>Technical Report by Slidesgo:7\Technical Report by Slidesgo:3\Technical Report by Slidesgo:3\Technical Report by Slidesgo:3\Technical Report by Slidesgo:3\Technical Report by Slidesgo:3</vt:lpwstr>
  </property>
  <property fmtid="{D5CDD505-2E9C-101B-9397-08002B2CF9AE}" pid="6" name="ClassificationContentMarkingFooterText">
    <vt:lpwstr>Orange Restricted</vt:lpwstr>
  </property>
</Properties>
</file>