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5143500" cx="9144000"/>
  <p:notesSz cx="6858000" cy="9144000"/>
  <p:embeddedFontLst>
    <p:embeddedFont>
      <p:font typeface="Poppins"/>
      <p:regular r:id="rId31"/>
      <p:bold r:id="rId32"/>
      <p:italic r:id="rId33"/>
      <p:boldItalic r:id="rId34"/>
    </p:embeddedFont>
    <p:embeddedFont>
      <p:font typeface="Montserrat"/>
      <p:regular r:id="rId35"/>
      <p:bold r:id="rId36"/>
      <p:italic r:id="rId37"/>
      <p:boldItalic r:id="rId38"/>
    </p:embeddedFont>
    <p:embeddedFont>
      <p:font typeface="Helvetica Neue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B42C72B-04D0-4154-AFB4-D2F409CD2CE6}">
  <a:tblStyle styleId="{FB42C72B-04D0-4154-AFB4-D2F409CD2CE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bold.fntdata"/><Relationship Id="rId20" Type="http://schemas.openxmlformats.org/officeDocument/2006/relationships/slide" Target="slides/slide14.xml"/><Relationship Id="rId42" Type="http://schemas.openxmlformats.org/officeDocument/2006/relationships/font" Target="fonts/HelveticaNeue-boldItalic.fntdata"/><Relationship Id="rId41" Type="http://schemas.openxmlformats.org/officeDocument/2006/relationships/font" Target="fonts/HelveticaNeue-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Poppins-regular.fntdata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Poppins-italic.fntdata"/><Relationship Id="rId10" Type="http://schemas.openxmlformats.org/officeDocument/2006/relationships/slide" Target="slides/slide4.xml"/><Relationship Id="rId32" Type="http://schemas.openxmlformats.org/officeDocument/2006/relationships/font" Target="fonts/Poppins-bold.fntdata"/><Relationship Id="rId13" Type="http://schemas.openxmlformats.org/officeDocument/2006/relationships/slide" Target="slides/slide7.xml"/><Relationship Id="rId35" Type="http://schemas.openxmlformats.org/officeDocument/2006/relationships/font" Target="fonts/Montserrat-regular.fntdata"/><Relationship Id="rId12" Type="http://schemas.openxmlformats.org/officeDocument/2006/relationships/slide" Target="slides/slide6.xml"/><Relationship Id="rId34" Type="http://schemas.openxmlformats.org/officeDocument/2006/relationships/font" Target="fonts/Poppins-boldItalic.fntdata"/><Relationship Id="rId15" Type="http://schemas.openxmlformats.org/officeDocument/2006/relationships/slide" Target="slides/slide9.xml"/><Relationship Id="rId37" Type="http://schemas.openxmlformats.org/officeDocument/2006/relationships/font" Target="fonts/Montserrat-italic.fntdata"/><Relationship Id="rId14" Type="http://schemas.openxmlformats.org/officeDocument/2006/relationships/slide" Target="slides/slide8.xml"/><Relationship Id="rId36" Type="http://schemas.openxmlformats.org/officeDocument/2006/relationships/font" Target="fonts/Montserrat-bold.fntdata"/><Relationship Id="rId17" Type="http://schemas.openxmlformats.org/officeDocument/2006/relationships/slide" Target="slides/slide11.xml"/><Relationship Id="rId39" Type="http://schemas.openxmlformats.org/officeDocument/2006/relationships/font" Target="fonts/HelveticaNeue-regular.fntdata"/><Relationship Id="rId16" Type="http://schemas.openxmlformats.org/officeDocument/2006/relationships/slide" Target="slides/slide10.xml"/><Relationship Id="rId38" Type="http://schemas.openxmlformats.org/officeDocument/2006/relationships/font" Target="fonts/Montserrat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cc67fc899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cc67fc899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Guillaume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cc67fc8992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cc67fc8992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Guillaume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cc67fc8992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cc67fc8992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Flo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cc67fc8992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cc67fc8992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Gui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cc67fc8992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cc67fc8992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Gui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Montrer le code dans Airflow d’exemple de trigger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Des nouveautés avec </a:t>
            </a:r>
            <a:r>
              <a:rPr lang="fr" sz="1050">
                <a:solidFill>
                  <a:srgbClr val="6F42C1"/>
                </a:solidFill>
                <a:latin typeface="Consolas"/>
                <a:ea typeface="Consolas"/>
                <a:cs typeface="Consolas"/>
                <a:sym typeface="Consolas"/>
              </a:rPr>
              <a:t>MessageQueueTrigger qui permet s’abonner à des topics (Kafka</a:t>
            </a:r>
            <a:r>
              <a:rPr lang="fr"/>
              <a:t>, Amazon SQS) . Cela permet de définir un trigger et non une tâche de type sensor.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cc67fc8992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cc67fc8992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Gui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cc67fc8992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cc67fc8992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Flo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cc67fc8992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cc67fc8992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Flo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cc67fc8992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cc67fc8992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Flo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cc67fc8992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cc67fc8992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Gui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cc67fc8992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cc67fc8992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Gui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cc67fc8992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cc67fc8992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cc67fc8992_0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cc67fc8992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Gui Ajouter un code demo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cc67fc8992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cc67fc8992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Gui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cc67fc8992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cc67fc8992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Flo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cc67fc8992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cc67fc8992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Flo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cc67fc8992_0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cc67fc8992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cc67fc8992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cc67fc8992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Florian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cc67fc8992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cc67fc8992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Guillaume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cc67fc8992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cc67fc8992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Guillaume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cc67fc8992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cc67fc8992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Guillaume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cc67fc8992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cc67fc8992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Flo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cc67fc8992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cc67fc8992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Flo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cc67fc8992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cc67fc8992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Flo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s bleues">
  <p:cSld name="TITLE_AND_BODY_1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2">
            <a:alphaModFix/>
          </a:blip>
          <a:srcRect b="0" l="0" r="0" t="40030"/>
          <a:stretch/>
        </p:blipFill>
        <p:spPr>
          <a:xfrm>
            <a:off x="0" y="-5"/>
            <a:ext cx="9144000" cy="502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ere page - ajouter sfeir X client">
  <p:cSld name="TITLE_1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54" name="Google Shape;5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4"/>
          <p:cNvSpPr/>
          <p:nvPr/>
        </p:nvSpPr>
        <p:spPr>
          <a:xfrm rot="244046">
            <a:off x="4808134" y="3302419"/>
            <a:ext cx="875505" cy="114566"/>
          </a:xfrm>
          <a:prstGeom prst="rect">
            <a:avLst/>
          </a:prstGeom>
          <a:solidFill>
            <a:srgbClr val="F00B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4"/>
          <p:cNvSpPr/>
          <p:nvPr/>
        </p:nvSpPr>
        <p:spPr>
          <a:xfrm>
            <a:off x="4731150" y="3726251"/>
            <a:ext cx="1536300" cy="112800"/>
          </a:xfrm>
          <a:prstGeom prst="rect">
            <a:avLst/>
          </a:prstGeom>
          <a:solidFill>
            <a:srgbClr val="F00B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4"/>
          <p:cNvSpPr/>
          <p:nvPr/>
        </p:nvSpPr>
        <p:spPr>
          <a:xfrm>
            <a:off x="3925225" y="4138776"/>
            <a:ext cx="1988400" cy="112800"/>
          </a:xfrm>
          <a:prstGeom prst="rect">
            <a:avLst/>
          </a:prstGeom>
          <a:solidFill>
            <a:srgbClr val="F00B5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4"/>
          <p:cNvSpPr txBox="1"/>
          <p:nvPr/>
        </p:nvSpPr>
        <p:spPr>
          <a:xfrm>
            <a:off x="201450" y="2963539"/>
            <a:ext cx="8741100" cy="13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Proud to </a:t>
            </a:r>
            <a:r>
              <a:rPr b="1" lang="fr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Make</a:t>
            </a:r>
            <a:endParaRPr b="1" sz="24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Technology </a:t>
            </a:r>
            <a:r>
              <a:rPr b="1" lang="fr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Seamless</a:t>
            </a:r>
            <a:endParaRPr b="1" sz="24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and </a:t>
            </a:r>
            <a:r>
              <a:rPr b="1" lang="fr"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Contributive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2 bleu">
  <p:cSld name="TITLE_1_1_2_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5"/>
          <p:cNvPicPr preferRelativeResize="0"/>
          <p:nvPr/>
        </p:nvPicPr>
        <p:blipFill rotWithShape="1">
          <a:blip r:embed="rId2">
            <a:alphaModFix/>
          </a:blip>
          <a:srcRect b="0" l="0" r="0" t="40030"/>
          <a:stretch/>
        </p:blipFill>
        <p:spPr>
          <a:xfrm>
            <a:off x="0" y="-5"/>
            <a:ext cx="9144000" cy="5022874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5"/>
          <p:cNvSpPr txBox="1"/>
          <p:nvPr>
            <p:ph type="title"/>
          </p:nvPr>
        </p:nvSpPr>
        <p:spPr>
          <a:xfrm>
            <a:off x="4775850" y="413400"/>
            <a:ext cx="4181700" cy="50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2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2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2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2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2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2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2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2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2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62" name="Google Shape;62;p15"/>
          <p:cNvSpPr txBox="1"/>
          <p:nvPr>
            <p:ph idx="1" type="body"/>
          </p:nvPr>
        </p:nvSpPr>
        <p:spPr>
          <a:xfrm>
            <a:off x="4775852" y="1208375"/>
            <a:ext cx="4181700" cy="356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C4B5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C4B5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C4B5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C4B5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C4B5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C4B5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C4B5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C4B5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C4B5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  <p15:guide id="2" orient="horz" pos="758">
          <p15:clr>
            <a:srgbClr val="FA7B17"/>
          </p15:clr>
        </p15:guide>
        <p15:guide id="3" orient="horz" pos="3005">
          <p15:clr>
            <a:srgbClr val="FA7B17"/>
          </p15:clr>
        </p15:guide>
        <p15:guide id="4" pos="120">
          <p15:clr>
            <a:srgbClr val="FA7B17"/>
          </p15:clr>
        </p15:guide>
        <p15:guide id="5" pos="2750">
          <p15:clr>
            <a:srgbClr val="FA7B17"/>
          </p15:clr>
        </p15:guide>
        <p15:guide id="6" pos="3006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1 rose">
  <p:cSld name="TITLE_1_1_1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9488" y="1462138"/>
            <a:ext cx="9182976" cy="221922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6"/>
          <p:cNvSpPr txBox="1"/>
          <p:nvPr>
            <p:ph type="title"/>
          </p:nvPr>
        </p:nvSpPr>
        <p:spPr>
          <a:xfrm>
            <a:off x="183301" y="413400"/>
            <a:ext cx="8517000" cy="50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2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2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2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2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2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2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2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2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2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66" name="Google Shape;66;p16"/>
          <p:cNvSpPr txBox="1"/>
          <p:nvPr>
            <p:ph idx="1" type="body"/>
          </p:nvPr>
        </p:nvSpPr>
        <p:spPr>
          <a:xfrm>
            <a:off x="183300" y="1208375"/>
            <a:ext cx="4181700" cy="356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C4B5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C4B5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C4B5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C4B5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C4B5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C4B5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C4B5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C4B5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C4B5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758">
          <p15:clr>
            <a:srgbClr val="FA7B17"/>
          </p15:clr>
        </p15:guide>
        <p15:guide id="2" orient="horz" pos="3005">
          <p15:clr>
            <a:srgbClr val="FA7B17"/>
          </p15:clr>
        </p15:guide>
        <p15:guide id="3" pos="120">
          <p15:clr>
            <a:srgbClr val="FA7B17"/>
          </p15:clr>
        </p15:guide>
        <p15:guide id="4" pos="2750">
          <p15:clr>
            <a:srgbClr val="FA7B17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bulles rose">
  <p:cSld name="TITLE_1_1_2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9488" y="1462138"/>
            <a:ext cx="9182976" cy="221922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7"/>
          <p:cNvSpPr/>
          <p:nvPr/>
        </p:nvSpPr>
        <p:spPr>
          <a:xfrm>
            <a:off x="4228917" y="741897"/>
            <a:ext cx="686100" cy="51300"/>
          </a:xfrm>
          <a:prstGeom prst="rect">
            <a:avLst/>
          </a:prstGeom>
          <a:solidFill>
            <a:srgbClr val="F00B51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" name="Google Shape;70;p17"/>
          <p:cNvSpPr txBox="1"/>
          <p:nvPr>
            <p:ph type="title"/>
          </p:nvPr>
        </p:nvSpPr>
        <p:spPr>
          <a:xfrm>
            <a:off x="0" y="373650"/>
            <a:ext cx="9144000" cy="3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2300">
                <a:solidFill>
                  <a:srgbClr val="4C4B5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bulles bleues">
  <p:cSld name="TITLE_1_1_3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8"/>
          <p:cNvPicPr preferRelativeResize="0"/>
          <p:nvPr/>
        </p:nvPicPr>
        <p:blipFill rotWithShape="1">
          <a:blip r:embed="rId2">
            <a:alphaModFix/>
          </a:blip>
          <a:srcRect b="0" l="0" r="0" t="40030"/>
          <a:stretch/>
        </p:blipFill>
        <p:spPr>
          <a:xfrm>
            <a:off x="0" y="-5"/>
            <a:ext cx="9144000" cy="502287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8"/>
          <p:cNvSpPr/>
          <p:nvPr/>
        </p:nvSpPr>
        <p:spPr>
          <a:xfrm>
            <a:off x="4228917" y="741897"/>
            <a:ext cx="686100" cy="51300"/>
          </a:xfrm>
          <a:prstGeom prst="rect">
            <a:avLst/>
          </a:prstGeom>
          <a:solidFill>
            <a:srgbClr val="F00B51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4" name="Google Shape;74;p18"/>
          <p:cNvSpPr txBox="1"/>
          <p:nvPr>
            <p:ph type="title"/>
          </p:nvPr>
        </p:nvSpPr>
        <p:spPr>
          <a:xfrm>
            <a:off x="0" y="373650"/>
            <a:ext cx="9144000" cy="3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2300">
                <a:solidFill>
                  <a:srgbClr val="4C4B5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+ texte bulles roses">
  <p:cSld name="TITLE_1_1_4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9488" y="1462138"/>
            <a:ext cx="9182976" cy="221922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9"/>
          <p:cNvSpPr/>
          <p:nvPr/>
        </p:nvSpPr>
        <p:spPr>
          <a:xfrm>
            <a:off x="4228917" y="741897"/>
            <a:ext cx="686100" cy="51300"/>
          </a:xfrm>
          <a:prstGeom prst="rect">
            <a:avLst/>
          </a:prstGeom>
          <a:solidFill>
            <a:srgbClr val="F00B51"/>
          </a:solidFill>
          <a:ln>
            <a:noFill/>
          </a:ln>
        </p:spPr>
        <p:txBody>
          <a:bodyPr anchorCtr="0" anchor="ctr" bIns="17150" lIns="17150" spcFirstLastPara="1" rIns="1715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8" name="Google Shape;78;p19"/>
          <p:cNvSpPr txBox="1"/>
          <p:nvPr>
            <p:ph type="title"/>
          </p:nvPr>
        </p:nvSpPr>
        <p:spPr>
          <a:xfrm>
            <a:off x="0" y="373650"/>
            <a:ext cx="9144000" cy="3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1" sz="2300">
                <a:solidFill>
                  <a:srgbClr val="4C4B5E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9" name="Google Shape;79;p19"/>
          <p:cNvSpPr txBox="1"/>
          <p:nvPr>
            <p:ph idx="1" type="body"/>
          </p:nvPr>
        </p:nvSpPr>
        <p:spPr>
          <a:xfrm>
            <a:off x="190500" y="2090025"/>
            <a:ext cx="8520600" cy="258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Montserrat"/>
              <a:buChar char="●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Char char="○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Char char="■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Char char="●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Char char="○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Char char="■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Char char="●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Char char="○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Char char="■"/>
              <a:defRPr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0" name="Google Shape;80;p19"/>
          <p:cNvSpPr txBox="1"/>
          <p:nvPr>
            <p:ph idx="2" type="subTitle"/>
          </p:nvPr>
        </p:nvSpPr>
        <p:spPr>
          <a:xfrm>
            <a:off x="190500" y="1706325"/>
            <a:ext cx="8520600" cy="38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Montserrat"/>
              <a:buNone/>
              <a:defRPr b="1" sz="11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Montserrat"/>
              <a:buNone/>
              <a:defRPr b="1" sz="11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Montserrat"/>
              <a:buNone/>
              <a:defRPr b="1" sz="11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Montserrat"/>
              <a:buNone/>
              <a:defRPr b="1" sz="11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Montserrat"/>
              <a:buNone/>
              <a:defRPr b="1" sz="11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Montserrat"/>
              <a:buNone/>
              <a:defRPr b="1" sz="11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Montserrat"/>
              <a:buNone/>
              <a:defRPr b="1" sz="11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Montserrat"/>
              <a:buNone/>
              <a:defRPr b="1" sz="11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Montserrat"/>
              <a:buNone/>
              <a:defRPr b="1" sz="11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ction - coller titre fond rose dedans">
  <p:cSld name="TITLE_1_2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83" name="Google Shape;83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1.png"/><Relationship Id="rId5" Type="http://schemas.openxmlformats.org/officeDocument/2006/relationships/hyperlink" Target="mailto:rafal.o@sfeir.com" TargetMode="External"/><Relationship Id="rId6" Type="http://schemas.openxmlformats.org/officeDocument/2006/relationships/image" Target="../media/image7.png"/><Relationship Id="rId7" Type="http://schemas.openxmlformats.org/officeDocument/2006/relationships/hyperlink" Target="mailto:rafal.o@sfeir.com" TargetMode="External"/><Relationship Id="rId8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4.png"/><Relationship Id="rId5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12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 txBox="1"/>
          <p:nvPr/>
        </p:nvSpPr>
        <p:spPr>
          <a:xfrm>
            <a:off x="1989300" y="1572450"/>
            <a:ext cx="5165400" cy="19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Airflow vs Kestra</a:t>
            </a:r>
            <a:endParaRPr b="1"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La guerre des orchestrateurs</a:t>
            </a:r>
            <a:endParaRPr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85350" y="327348"/>
            <a:ext cx="1176126" cy="3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1"/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1252538" y="190500"/>
            <a:ext cx="6638925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0"/>
          <p:cNvSpPr txBox="1"/>
          <p:nvPr/>
        </p:nvSpPr>
        <p:spPr>
          <a:xfrm>
            <a:off x="2194950" y="1265750"/>
            <a:ext cx="38265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fr" sz="1200">
                <a:solidFill>
                  <a:srgbClr val="434343"/>
                </a:solidFill>
              </a:rPr>
              <a:t>BUILD</a:t>
            </a:r>
            <a:endParaRPr/>
          </a:p>
        </p:txBody>
      </p:sp>
      <p:sp>
        <p:nvSpPr>
          <p:cNvPr id="169" name="Google Shape;169;p30"/>
          <p:cNvSpPr txBox="1"/>
          <p:nvPr/>
        </p:nvSpPr>
        <p:spPr>
          <a:xfrm>
            <a:off x="127825" y="140975"/>
            <a:ext cx="58404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Un flux sur Kestra</a:t>
            </a:r>
            <a:endParaRPr b="1" sz="1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70" name="Google Shape;170;p30"/>
          <p:cNvGraphicFramePr/>
          <p:nvPr/>
        </p:nvGraphicFramePr>
        <p:xfrm>
          <a:off x="163778" y="597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{FB42C72B-04D0-4154-AFB4-D2F409CD2CE6}</a:tableStyleId>
              </a:tblPr>
              <a:tblGrid>
                <a:gridCol w="4686650"/>
              </a:tblGrid>
              <a:tr h="31797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7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id: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gcs_to_bigquery_flow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namespace: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dev.data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i="1" lang="fr" sz="700">
                          <a:solidFill>
                            <a:srgbClr val="57A64A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# 1. Le déclencheur (Trigger)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triggers: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- id: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watch_gcs_bucket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type: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io.kestra.plugin.gcp.gcs.Trigger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projectId: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mon-projet-gcp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bucket: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mon-bucket-inbound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action: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MOVE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i="1" lang="fr" sz="700">
                          <a:solidFill>
                            <a:srgbClr val="57A64A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# Déplace le fichier après traitement pour éviter les doublons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moveTo: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  bucket: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mon-bucket-archive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i="1" lang="fr" sz="700">
                          <a:solidFill>
                            <a:srgbClr val="57A64A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# 2. L'exécution (Tasks)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tasks: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- id: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load_csv_to_bq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type: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io.kestra.plugin.gcp.bigquery.Load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</a:t>
                      </a:r>
                      <a:r>
                        <a:rPr i="1" lang="fr" sz="700">
                          <a:solidFill>
                            <a:srgbClr val="57A64A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# Kestra récupère l'URI du fichier qui a déclenché le flow !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from: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</a:t>
                      </a:r>
                      <a:r>
                        <a:rPr lang="fr" sz="700">
                          <a:solidFill>
                            <a:srgbClr val="BD63C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{{ trigger.uri }}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destinationTable: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mon-projet-gcp.ma_dataset.ma_table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format: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CSV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csvOptions: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  fieldDelimiter: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","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  headerRows: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B8D7A3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700"/>
                    </a:p>
                  </a:txBody>
                  <a:tcPr marT="63500" marB="63500" marR="63500" marL="63500">
                    <a:solidFill>
                      <a:srgbClr val="1E1E1E"/>
                    </a:solidFill>
                  </a:tcPr>
                </a:tc>
              </a:tr>
            </a:tbl>
          </a:graphicData>
        </a:graphic>
      </p:graphicFrame>
      <p:sp>
        <p:nvSpPr>
          <p:cNvPr id="171" name="Google Shape;171;p30"/>
          <p:cNvSpPr txBox="1"/>
          <p:nvPr/>
        </p:nvSpPr>
        <p:spPr>
          <a:xfrm>
            <a:off x="4850425" y="597875"/>
            <a:ext cx="32085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Calibri"/>
              <a:buChar char="●"/>
            </a:pPr>
            <a:r>
              <a:rPr b="1" lang="fr" sz="11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Evenementiel</a:t>
            </a:r>
            <a:r>
              <a:rPr b="1" lang="fr" sz="11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natif</a:t>
            </a:r>
            <a:endParaRPr b="1" sz="11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Calibri"/>
              <a:buChar char="●"/>
            </a:pPr>
            <a:r>
              <a:rPr b="1" lang="fr" sz="11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Passage de contexte automatique</a:t>
            </a:r>
            <a:endParaRPr b="1" sz="11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Calibri"/>
              <a:buChar char="●"/>
            </a:pPr>
            <a:r>
              <a:rPr b="1" lang="fr" sz="11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Nettoyage intégré</a:t>
            </a:r>
            <a:endParaRPr b="1" sz="11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/>
          <p:nvPr/>
        </p:nvSpPr>
        <p:spPr>
          <a:xfrm>
            <a:off x="3642825" y="1265750"/>
            <a:ext cx="38265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fr" sz="1200">
                <a:solidFill>
                  <a:srgbClr val="434343"/>
                </a:solidFill>
              </a:rPr>
              <a:t>BUILD</a:t>
            </a:r>
            <a:endParaRPr/>
          </a:p>
        </p:txBody>
      </p:sp>
      <p:sp>
        <p:nvSpPr>
          <p:cNvPr id="177" name="Google Shape;177;p31"/>
          <p:cNvSpPr txBox="1"/>
          <p:nvPr/>
        </p:nvSpPr>
        <p:spPr>
          <a:xfrm>
            <a:off x="127825" y="140975"/>
            <a:ext cx="58404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Réponse finale au débat syntaxique</a:t>
            </a:r>
            <a:endParaRPr b="1" sz="1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78" name="Google Shape;178;p31"/>
          <p:cNvGraphicFramePr/>
          <p:nvPr/>
        </p:nvGraphicFramePr>
        <p:xfrm>
          <a:off x="1674678" y="597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{FB42C72B-04D0-4154-AFB4-D2F409CD2CE6}</a:tableStyleId>
              </a:tblPr>
              <a:tblGrid>
                <a:gridCol w="5256625"/>
              </a:tblGrid>
              <a:tr h="4240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DCDCDC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DCDCDC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DCDCDC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DCDCDC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DCDCDC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DCDCDC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DCDCDC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DCDCDC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rgbClr val="DCDCDC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tasks:</a:t>
                      </a:r>
                      <a:b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- id:</a:t>
                      </a:r>
                      <a: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load_csv_to_bq</a:t>
                      </a:r>
                      <a:b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type:</a:t>
                      </a:r>
                      <a: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io.kestra.plugin.gcp.bigquery.Load</a:t>
                      </a:r>
                      <a:b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from:</a:t>
                      </a:r>
                      <a: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</a:t>
                      </a:r>
                      <a:r>
                        <a:rPr lang="fr" sz="1100">
                          <a:solidFill>
                            <a:srgbClr val="BD63C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{{ trigger.uri }}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</a:t>
                      </a:r>
                      <a: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b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destinationTable:</a:t>
                      </a:r>
                      <a: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mon-projet-gcp.ma_dataset.ma_table</a:t>
                      </a:r>
                      <a:b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format:</a:t>
                      </a:r>
                      <a: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CSV</a:t>
                      </a:r>
                      <a:b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csvOptions:</a:t>
                      </a:r>
                      <a:b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  fieldDelimiter:</a:t>
                      </a:r>
                      <a: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","</a:t>
                      </a:r>
                      <a:b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  headerRows:</a:t>
                      </a:r>
                      <a: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1100">
                          <a:solidFill>
                            <a:srgbClr val="B8D7A3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rgbClr val="1E1E1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9" name="Google Shape;179;p31"/>
          <p:cNvGraphicFramePr/>
          <p:nvPr/>
        </p:nvGraphicFramePr>
        <p:xfrm>
          <a:off x="1674678" y="597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{FB42C72B-04D0-4154-AFB4-D2F409CD2CE6}</a:tableStyleId>
              </a:tblPr>
              <a:tblGrid>
                <a:gridCol w="5256625"/>
              </a:tblGrid>
              <a:tr h="4240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DCDCDC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DCDCDC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DCDCDC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DCDCDC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DCDCDC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DCDCDC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DCDCDC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DCDCDC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rgbClr val="DCDCDC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tasks:</a:t>
                      </a:r>
                      <a:b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- id:</a:t>
                      </a:r>
                      <a: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load_csv_to_bq</a:t>
                      </a:r>
                      <a:b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type =</a:t>
                      </a:r>
                      <a: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io.kestra.plugin.gcp.bigquery.Load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</a:t>
                      </a:r>
                      <a:endParaRPr sz="1100">
                        <a:solidFill>
                          <a:srgbClr val="DCDCDC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</a:t>
                      </a: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from =</a:t>
                      </a:r>
                      <a: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</a:t>
                      </a:r>
                      <a:r>
                        <a:rPr lang="fr" sz="1100">
                          <a:solidFill>
                            <a:srgbClr val="BD63C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{{ trigger.uri }}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</a:t>
                      </a:r>
                      <a: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b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destinationTable = 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mon-projet-gcp.ma_dataset.ma_table"</a:t>
                      </a:r>
                      <a:b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format =</a:t>
                      </a:r>
                      <a: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CSV"</a:t>
                      </a:r>
                      <a:b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csvOptions= {</a:t>
                      </a:r>
                      <a:endParaRPr sz="1100">
                        <a:solidFill>
                          <a:srgbClr val="9CDCFE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    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</a:t>
                      </a: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fieldDelimiter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</a:t>
                      </a: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: 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</a:t>
                      </a: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,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</a:t>
                      </a: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,</a:t>
                      </a:r>
                      <a:endParaRPr sz="1100">
                        <a:solidFill>
                          <a:srgbClr val="9CDCFE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    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</a:t>
                      </a: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headerRows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</a:t>
                      </a: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: 1</a:t>
                      </a:r>
                      <a:endParaRPr sz="1100">
                        <a:solidFill>
                          <a:srgbClr val="9CDCFE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</a:t>
                      </a: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}</a:t>
                      </a:r>
                      <a:endParaRPr sz="1100"/>
                    </a:p>
                  </a:txBody>
                  <a:tcPr marT="63500" marB="63500" marR="63500" marL="63500">
                    <a:solidFill>
                      <a:srgbClr val="1E1E1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0" name="Google Shape;180;p31"/>
          <p:cNvGraphicFramePr/>
          <p:nvPr/>
        </p:nvGraphicFramePr>
        <p:xfrm>
          <a:off x="1674678" y="7416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{FB42C72B-04D0-4154-AFB4-D2F409CD2CE6}</a:tableStyleId>
              </a:tblPr>
              <a:tblGrid>
                <a:gridCol w="5256625"/>
              </a:tblGrid>
              <a:tr h="39525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DCDCDC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DCDCDC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DCDCDC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DCDCDC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DCDCDC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DCDCDC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DCDCDC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DCDCDC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rgbClr val="DCDCDC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load_csv_to_bq =</a:t>
                      </a:r>
                      <a: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io.kestra.plugin.gcp.bigquery.Load</a:t>
                      </a:r>
                      <a: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(</a:t>
                      </a:r>
                      <a:endParaRPr sz="1100">
                        <a:solidFill>
                          <a:srgbClr val="DCDCDC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</a:t>
                      </a: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from =</a:t>
                      </a:r>
                      <a: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</a:t>
                      </a:r>
                      <a:r>
                        <a:rPr lang="fr" sz="1100">
                          <a:solidFill>
                            <a:srgbClr val="BD63C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{{ trigger.uri }}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</a:t>
                      </a:r>
                      <a: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b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destinationTable = 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mon-projet-gcp.ma_dataset.ma_table"</a:t>
                      </a:r>
                      <a:b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format =</a:t>
                      </a:r>
                      <a: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CSV"</a:t>
                      </a:r>
                      <a:b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csvOptions= {</a:t>
                      </a:r>
                      <a:endParaRPr sz="1100">
                        <a:solidFill>
                          <a:srgbClr val="9CDCFE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    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</a:t>
                      </a: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fieldDelimiter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</a:t>
                      </a: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: 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</a:t>
                      </a: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,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</a:t>
                      </a: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,</a:t>
                      </a:r>
                      <a:endParaRPr sz="1100">
                        <a:solidFill>
                          <a:srgbClr val="9CDCFE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    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</a:t>
                      </a: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headerRow</a:t>
                      </a: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</a:t>
                      </a:r>
                      <a:r>
                        <a:rPr lang="fr" sz="11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"</a:t>
                      </a: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: 1</a:t>
                      </a:r>
                      <a:endParaRPr sz="1100">
                        <a:solidFill>
                          <a:srgbClr val="9CDCFE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1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</a:t>
                      </a: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}</a:t>
                      </a:r>
                      <a:endParaRPr sz="1100">
                        <a:solidFill>
                          <a:srgbClr val="9CDCFE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1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)</a:t>
                      </a:r>
                      <a:endParaRPr sz="1100">
                        <a:solidFill>
                          <a:srgbClr val="9CDCFE"/>
                        </a:solidFill>
                        <a:highlight>
                          <a:srgbClr val="1E1E1E"/>
                        </a:highlight>
                        <a:latin typeface="Consolas"/>
                        <a:ea typeface="Consolas"/>
                        <a:cs typeface="Consolas"/>
                        <a:sym typeface="Consolas"/>
                      </a:endParaRPr>
                    </a:p>
                  </a:txBody>
                  <a:tcPr marT="63500" marB="63500" marR="63500" marL="63500">
                    <a:solidFill>
                      <a:srgbClr val="1E1E1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/>
          <p:cNvSpPr txBox="1"/>
          <p:nvPr/>
        </p:nvSpPr>
        <p:spPr>
          <a:xfrm>
            <a:off x="1847850" y="1136725"/>
            <a:ext cx="54483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TRIGGER &amp; </a:t>
            </a:r>
            <a:r>
              <a:rPr b="1" lang="fr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DÉPENDANCE</a:t>
            </a:r>
            <a:endParaRPr b="1"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Comment déclencher mes flux ?</a:t>
            </a:r>
            <a:endParaRPr i="1"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32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2406564" y="1398700"/>
            <a:ext cx="4330875" cy="324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3"/>
          <p:cNvSpPr txBox="1"/>
          <p:nvPr/>
        </p:nvSpPr>
        <p:spPr>
          <a:xfrm>
            <a:off x="127825" y="140975"/>
            <a:ext cx="58404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Airflow</a:t>
            </a:r>
            <a:endParaRPr b="1" sz="1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3"/>
          <p:cNvSpPr txBox="1"/>
          <p:nvPr/>
        </p:nvSpPr>
        <p:spPr>
          <a:xfrm>
            <a:off x="1651800" y="1377600"/>
            <a:ext cx="5840400" cy="2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On peut déclencher un DAG de plusieurs manières :</a:t>
            </a:r>
            <a:endParaRPr b="1" sz="16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Appel API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Cron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Assets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Mixe Cron et Assets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MessageQueueTrigger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4"/>
          <p:cNvSpPr txBox="1"/>
          <p:nvPr/>
        </p:nvSpPr>
        <p:spPr>
          <a:xfrm>
            <a:off x="127825" y="140975"/>
            <a:ext cx="58404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Kestra</a:t>
            </a:r>
            <a:endParaRPr b="1" sz="1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34"/>
          <p:cNvSpPr txBox="1"/>
          <p:nvPr/>
        </p:nvSpPr>
        <p:spPr>
          <a:xfrm>
            <a:off x="1651800" y="1377611"/>
            <a:ext cx="5840400" cy="2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On peut déclencher un DAG de plusieurs manières :</a:t>
            </a:r>
            <a:endParaRPr b="1" sz="16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Appel API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Cron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Abonnement à des flux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Trigger de sous-flux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5"/>
          <p:cNvSpPr txBox="1"/>
          <p:nvPr/>
        </p:nvSpPr>
        <p:spPr>
          <a:xfrm>
            <a:off x="1989300" y="1091800"/>
            <a:ext cx="53469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RUN</a:t>
            </a:r>
            <a:endParaRPr b="1"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Comment gérer mes flux…  </a:t>
            </a:r>
            <a:endParaRPr i="1"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35"/>
          <p:cNvSpPr txBox="1"/>
          <p:nvPr/>
        </p:nvSpPr>
        <p:spPr>
          <a:xfrm>
            <a:off x="1805700" y="2482575"/>
            <a:ext cx="55326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sans vouloir me jeter par la fenêtre?</a:t>
            </a:r>
            <a:endParaRPr i="1"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35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2598380" y="1662375"/>
            <a:ext cx="3947275" cy="211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6"/>
          <p:cNvSpPr txBox="1"/>
          <p:nvPr/>
        </p:nvSpPr>
        <p:spPr>
          <a:xfrm>
            <a:off x="1898550" y="1442250"/>
            <a:ext cx="53469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DEMO :</a:t>
            </a:r>
            <a:r>
              <a:rPr i="1" lang="fr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comment trouver les anomalies dans Airflow et Kestra</a:t>
            </a:r>
            <a:r>
              <a:rPr i="1" lang="fr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i="1"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7"/>
          <p:cNvSpPr txBox="1"/>
          <p:nvPr/>
        </p:nvSpPr>
        <p:spPr>
          <a:xfrm>
            <a:off x="1980325" y="1442250"/>
            <a:ext cx="53469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DEMO :</a:t>
            </a:r>
            <a:r>
              <a:rPr i="1" lang="fr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comment relancer les flux dans Airflow et Kestra ?  </a:t>
            </a:r>
            <a:endParaRPr i="1"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8"/>
          <p:cNvSpPr txBox="1"/>
          <p:nvPr/>
        </p:nvSpPr>
        <p:spPr>
          <a:xfrm>
            <a:off x="1989300" y="1091800"/>
            <a:ext cx="53469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MAINTENABILITÉ</a:t>
            </a:r>
            <a:endParaRPr b="1"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Comment monter de version…  </a:t>
            </a:r>
            <a:endParaRPr i="1"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38"/>
          <p:cNvSpPr txBox="1"/>
          <p:nvPr/>
        </p:nvSpPr>
        <p:spPr>
          <a:xfrm>
            <a:off x="1805700" y="2482575"/>
            <a:ext cx="55326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sans vouloir jeter ma plateforme data par la fenêtre ?</a:t>
            </a:r>
            <a:endParaRPr i="1"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38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2857500" y="1627350"/>
            <a:ext cx="342900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9"/>
          <p:cNvSpPr txBox="1"/>
          <p:nvPr/>
        </p:nvSpPr>
        <p:spPr>
          <a:xfrm>
            <a:off x="127825" y="140975"/>
            <a:ext cx="18480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Contexte</a:t>
            </a:r>
            <a:endParaRPr b="1" sz="1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39"/>
          <p:cNvSpPr txBox="1"/>
          <p:nvPr/>
        </p:nvSpPr>
        <p:spPr>
          <a:xfrm>
            <a:off x="1478275" y="1701000"/>
            <a:ext cx="65661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500 Dags utilisant l’opérateur X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Migration de mon orchestrateur sur une version supérieur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=&gt; L’opérateur X a un Breaking Change, je dois modifier mes 500 dags !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39"/>
          <p:cNvSpPr txBox="1"/>
          <p:nvPr/>
        </p:nvSpPr>
        <p:spPr>
          <a:xfrm>
            <a:off x="1589850" y="920988"/>
            <a:ext cx="59643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16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“ La version d’un orchestrateur n’est pas la version d’un opérateur ”</a:t>
            </a:r>
            <a:endParaRPr b="1" i="1" sz="16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22"/>
          <p:cNvGrpSpPr/>
          <p:nvPr/>
        </p:nvGrpSpPr>
        <p:grpSpPr>
          <a:xfrm>
            <a:off x="4786638" y="1091513"/>
            <a:ext cx="3000000" cy="2930125"/>
            <a:chOff x="4258938" y="577350"/>
            <a:chExt cx="3000000" cy="2930125"/>
          </a:xfrm>
        </p:grpSpPr>
        <p:pic>
          <p:nvPicPr>
            <p:cNvPr id="96" name="Google Shape;96;p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967664" y="577350"/>
              <a:ext cx="1582500" cy="28682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" name="Google Shape;97;p22"/>
            <p:cNvSpPr/>
            <p:nvPr/>
          </p:nvSpPr>
          <p:spPr>
            <a:xfrm rot="-790">
              <a:off x="5105812" y="2667321"/>
              <a:ext cx="1306200" cy="378300"/>
            </a:xfrm>
            <a:prstGeom prst="rect">
              <a:avLst/>
            </a:prstGeom>
            <a:gradFill>
              <a:gsLst>
                <a:gs pos="0">
                  <a:srgbClr val="5056F9"/>
                </a:gs>
                <a:gs pos="50000">
                  <a:srgbClr val="5155F9"/>
                </a:gs>
                <a:gs pos="100000">
                  <a:srgbClr val="00B4E1"/>
                </a:gs>
              </a:gsLst>
              <a:lin ang="2698631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9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Data Engineer</a:t>
              </a:r>
              <a:endParaRPr b="1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98" name="Google Shape;98;p22"/>
            <p:cNvSpPr/>
            <p:nvPr/>
          </p:nvSpPr>
          <p:spPr>
            <a:xfrm>
              <a:off x="5105813" y="2167052"/>
              <a:ext cx="1306200" cy="40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0775" lIns="40775" spcFirstLastPara="1" rIns="40775" wrap="square" tIns="407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900"/>
                <a:buFont typeface="Helvetica Neue"/>
                <a:buNone/>
              </a:pPr>
              <a:r>
                <a:rPr lang="fr" sz="900">
                  <a:solidFill>
                    <a:srgbClr val="4C4B5E"/>
                  </a:solidFill>
                  <a:latin typeface="Poppins"/>
                  <a:ea typeface="Poppins"/>
                  <a:cs typeface="Poppins"/>
                  <a:sym typeface="Poppins"/>
                </a:rPr>
                <a:t>Guillaume</a:t>
              </a:r>
              <a:br>
                <a:rPr lang="fr" sz="900">
                  <a:solidFill>
                    <a:srgbClr val="4C4B5E"/>
                  </a:solidFill>
                  <a:latin typeface="Poppins"/>
                  <a:ea typeface="Poppins"/>
                  <a:cs typeface="Poppins"/>
                  <a:sym typeface="Poppins"/>
                </a:rPr>
              </a:br>
              <a:r>
                <a:rPr b="1" lang="fr" sz="900">
                  <a:solidFill>
                    <a:srgbClr val="4C4B5E"/>
                  </a:solidFill>
                  <a:latin typeface="Poppins"/>
                  <a:ea typeface="Poppins"/>
                  <a:cs typeface="Poppins"/>
                  <a:sym typeface="Poppins"/>
                </a:rPr>
                <a:t>FAUVERGUE</a:t>
              </a:r>
              <a:endParaRPr b="1" sz="900">
                <a:solidFill>
                  <a:srgbClr val="4C4B5E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99" name="Google Shape;99;p22" title="photo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169638" y="789999"/>
              <a:ext cx="1178575" cy="1178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" name="Google Shape;100;p22"/>
            <p:cNvSpPr txBox="1"/>
            <p:nvPr/>
          </p:nvSpPr>
          <p:spPr>
            <a:xfrm>
              <a:off x="4258938" y="3045775"/>
              <a:ext cx="3000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800">
                  <a:latin typeface="Poppins"/>
                  <a:ea typeface="Poppins"/>
                  <a:cs typeface="Poppins"/>
                  <a:sym typeface="Poppins"/>
                </a:rPr>
                <a:t>fauvergue.g</a:t>
              </a:r>
              <a:r>
                <a:rPr lang="fr" sz="800">
                  <a:solidFill>
                    <a:srgbClr val="282A7A"/>
                  </a:solidFill>
                  <a:uFill>
                    <a:noFill/>
                  </a:uFill>
                  <a:latin typeface="Poppins"/>
                  <a:ea typeface="Poppins"/>
                  <a:cs typeface="Poppins"/>
                  <a:sym typeface="Poppins"/>
                  <a:hlinkClick r:id="rId5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@sfeir.com</a:t>
              </a:r>
              <a:endParaRPr sz="800">
                <a:solidFill>
                  <a:srgbClr val="282A7A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282A7A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01" name="Google Shape;101;p22"/>
          <p:cNvGrpSpPr/>
          <p:nvPr/>
        </p:nvGrpSpPr>
        <p:grpSpPr>
          <a:xfrm>
            <a:off x="1357350" y="1091513"/>
            <a:ext cx="3000000" cy="2930125"/>
            <a:chOff x="968175" y="577350"/>
            <a:chExt cx="3000000" cy="2930125"/>
          </a:xfrm>
        </p:grpSpPr>
        <p:pic>
          <p:nvPicPr>
            <p:cNvPr id="102" name="Google Shape;102;p2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676913" y="702947"/>
              <a:ext cx="1582500" cy="158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676914" y="577350"/>
              <a:ext cx="1582500" cy="28682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" name="Google Shape;104;p22"/>
            <p:cNvSpPr/>
            <p:nvPr/>
          </p:nvSpPr>
          <p:spPr>
            <a:xfrm>
              <a:off x="1815063" y="2167040"/>
              <a:ext cx="1306200" cy="40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0775" lIns="40775" spcFirstLastPara="1" rIns="40775" wrap="square" tIns="407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900"/>
                <a:buFont typeface="Helvetica Neue"/>
                <a:buNone/>
              </a:pPr>
              <a:r>
                <a:rPr lang="fr" sz="900">
                  <a:solidFill>
                    <a:srgbClr val="4C4B5E"/>
                  </a:solidFill>
                  <a:latin typeface="Poppins"/>
                  <a:ea typeface="Poppins"/>
                  <a:cs typeface="Poppins"/>
                  <a:sym typeface="Poppins"/>
                </a:rPr>
                <a:t>Florian </a:t>
              </a:r>
              <a:br>
                <a:rPr lang="fr" sz="900">
                  <a:solidFill>
                    <a:srgbClr val="4C4B5E"/>
                  </a:solidFill>
                  <a:latin typeface="Poppins"/>
                  <a:ea typeface="Poppins"/>
                  <a:cs typeface="Poppins"/>
                  <a:sym typeface="Poppins"/>
                </a:rPr>
              </a:br>
              <a:r>
                <a:rPr b="1" lang="fr" sz="900">
                  <a:solidFill>
                    <a:srgbClr val="4C4B5E"/>
                  </a:solidFill>
                  <a:latin typeface="Poppins"/>
                  <a:ea typeface="Poppins"/>
                  <a:cs typeface="Poppins"/>
                  <a:sym typeface="Poppins"/>
                </a:rPr>
                <a:t>DEZE</a:t>
              </a:r>
              <a:endParaRPr b="1" sz="900">
                <a:solidFill>
                  <a:srgbClr val="4C4B5E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5" name="Google Shape;105;p22"/>
            <p:cNvSpPr/>
            <p:nvPr/>
          </p:nvSpPr>
          <p:spPr>
            <a:xfrm rot="-790">
              <a:off x="1815062" y="2667333"/>
              <a:ext cx="1306200" cy="378300"/>
            </a:xfrm>
            <a:prstGeom prst="rect">
              <a:avLst/>
            </a:prstGeom>
            <a:gradFill>
              <a:gsLst>
                <a:gs pos="0">
                  <a:srgbClr val="5056F9"/>
                </a:gs>
                <a:gs pos="50000">
                  <a:srgbClr val="5155F9"/>
                </a:gs>
                <a:gs pos="100000">
                  <a:srgbClr val="00B4E1"/>
                </a:gs>
              </a:gsLst>
              <a:lin ang="2698631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fr" sz="9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Data / ML Engineer</a:t>
              </a:r>
              <a:endParaRPr b="1" sz="9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06" name="Google Shape;106;p22"/>
            <p:cNvSpPr txBox="1"/>
            <p:nvPr/>
          </p:nvSpPr>
          <p:spPr>
            <a:xfrm>
              <a:off x="968175" y="3045775"/>
              <a:ext cx="3000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800">
                  <a:latin typeface="Poppins"/>
                  <a:ea typeface="Poppins"/>
                  <a:cs typeface="Poppins"/>
                  <a:sym typeface="Poppins"/>
                </a:rPr>
                <a:t>deze.f</a:t>
              </a:r>
              <a:r>
                <a:rPr lang="fr" sz="800">
                  <a:solidFill>
                    <a:srgbClr val="282A7A"/>
                  </a:solidFill>
                  <a:uFill>
                    <a:noFill/>
                  </a:uFill>
                  <a:latin typeface="Poppins"/>
                  <a:ea typeface="Poppins"/>
                  <a:cs typeface="Poppins"/>
                  <a:sym typeface="Poppins"/>
                  <a:hlinkClick r:id="rId7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@sfeir.com</a:t>
              </a:r>
              <a:endParaRPr sz="800">
                <a:solidFill>
                  <a:srgbClr val="282A7A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282A7A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107" name="Google Shape;107;p22"/>
          <p:cNvPicPr preferRelativeResize="0"/>
          <p:nvPr/>
        </p:nvPicPr>
        <p:blipFill rotWithShape="1">
          <a:blip r:embed="rId8">
            <a:alphaModFix amt="56000"/>
          </a:blip>
          <a:srcRect b="0" l="0" r="0" t="0"/>
          <a:stretch/>
        </p:blipFill>
        <p:spPr>
          <a:xfrm>
            <a:off x="2241624" y="3819674"/>
            <a:ext cx="572400" cy="57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2"/>
          <p:cNvPicPr preferRelativeResize="0"/>
          <p:nvPr/>
        </p:nvPicPr>
        <p:blipFill>
          <a:blip r:embed="rId9">
            <a:alphaModFix amt="54000"/>
          </a:blip>
          <a:stretch>
            <a:fillRect/>
          </a:stretch>
        </p:blipFill>
        <p:spPr>
          <a:xfrm>
            <a:off x="2952594" y="3834060"/>
            <a:ext cx="526300" cy="52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85350" y="327348"/>
            <a:ext cx="1176126" cy="39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0"/>
          <p:cNvSpPr txBox="1"/>
          <p:nvPr/>
        </p:nvSpPr>
        <p:spPr>
          <a:xfrm>
            <a:off x="127825" y="140975"/>
            <a:ext cx="18480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Sur Airflow</a:t>
            </a:r>
            <a:endParaRPr b="1" sz="1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40"/>
          <p:cNvSpPr txBox="1"/>
          <p:nvPr/>
        </p:nvSpPr>
        <p:spPr>
          <a:xfrm>
            <a:off x="1469275" y="1611150"/>
            <a:ext cx="6566100" cy="19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Calibri"/>
              <a:buChar char="●"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Ne jamais utiliser les opérateurs natifs directement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○"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Créer une surcouche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○"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Possibilité de forcer des valeurs sur certains arguments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Privilégier les KubernetesPodOperator et les images docker </a:t>
            </a:r>
            <a:b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aux bashOperator et pythonOperator</a:t>
            </a:r>
            <a:b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Appliquer des Policies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1"/>
          <p:cNvSpPr txBox="1"/>
          <p:nvPr/>
        </p:nvSpPr>
        <p:spPr>
          <a:xfrm>
            <a:off x="127825" y="140975"/>
            <a:ext cx="18480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Sur Kestra</a:t>
            </a:r>
            <a:endParaRPr b="1" sz="1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41"/>
          <p:cNvSpPr txBox="1"/>
          <p:nvPr/>
        </p:nvSpPr>
        <p:spPr>
          <a:xfrm>
            <a:off x="1469275" y="1611150"/>
            <a:ext cx="6566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Utiliser des subflows pour les tâches redondantes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Mettre des valeurs par </a:t>
            </a: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défauts sur des argument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Créer son propre </a:t>
            </a: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opérateur</a:t>
            </a: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en JAVA via micronaute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2"/>
          <p:cNvSpPr txBox="1"/>
          <p:nvPr/>
        </p:nvSpPr>
        <p:spPr>
          <a:xfrm>
            <a:off x="1898550" y="1055850"/>
            <a:ext cx="53469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CONCLUSION</a:t>
            </a:r>
            <a:endParaRPr b="1"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C’est qui qui faut choisir ?  </a:t>
            </a:r>
            <a:endParaRPr i="1"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p42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2177974" y="2147647"/>
            <a:ext cx="4517700" cy="224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3"/>
          <p:cNvSpPr txBox="1"/>
          <p:nvPr/>
        </p:nvSpPr>
        <p:spPr>
          <a:xfrm>
            <a:off x="475675" y="1753650"/>
            <a:ext cx="37746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Personnalisation simple des opérateurs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Définition normé des DAGs via les policies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Versionning par run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Montée de version plus simple (si bonnes pratiques appliquées)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43"/>
          <p:cNvSpPr txBox="1"/>
          <p:nvPr/>
        </p:nvSpPr>
        <p:spPr>
          <a:xfrm>
            <a:off x="4790950" y="1753650"/>
            <a:ext cx="39852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Type de Trigger événementiel plus complets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CI/CD: Terraform et update des flux avec faible latence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Syntaxe plus lisible sur des flux simples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Google Shape;254;p43" title="kestr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5637" y="889359"/>
            <a:ext cx="2226050" cy="4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3" title="airflow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2337" y="832484"/>
            <a:ext cx="1811925" cy="533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6" name="Google Shape;256;p43"/>
          <p:cNvCxnSpPr/>
          <p:nvPr/>
        </p:nvCxnSpPr>
        <p:spPr>
          <a:xfrm>
            <a:off x="4572000" y="1621400"/>
            <a:ext cx="0" cy="18333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4"/>
          <p:cNvSpPr txBox="1"/>
          <p:nvPr/>
        </p:nvSpPr>
        <p:spPr>
          <a:xfrm>
            <a:off x="1989300" y="1091800"/>
            <a:ext cx="53469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Merci de votre attention</a:t>
            </a:r>
            <a:endParaRPr b="1"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Des questions ?</a:t>
            </a:r>
            <a:r>
              <a:rPr i="1" lang="fr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i="1"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" name="Google Shape;262;p44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2459175" y="1743275"/>
            <a:ext cx="4225650" cy="251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/>
        </p:nvSpPr>
        <p:spPr>
          <a:xfrm>
            <a:off x="2561288" y="1467625"/>
            <a:ext cx="30489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La page prend du temps à refresh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85350" y="327348"/>
            <a:ext cx="1176126" cy="39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3"/>
          <p:cNvSpPr txBox="1"/>
          <p:nvPr/>
        </p:nvSpPr>
        <p:spPr>
          <a:xfrm>
            <a:off x="5205813" y="1979450"/>
            <a:ext cx="2673300" cy="4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Un flux à fait planté les autres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3"/>
          <p:cNvSpPr txBox="1"/>
          <p:nvPr/>
        </p:nvSpPr>
        <p:spPr>
          <a:xfrm>
            <a:off x="1144188" y="2356663"/>
            <a:ext cx="4097700" cy="5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Pourquoi ma nouvelle version ne se charge pas ?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3"/>
          <p:cNvSpPr txBox="1"/>
          <p:nvPr/>
        </p:nvSpPr>
        <p:spPr>
          <a:xfrm>
            <a:off x="4754713" y="2841325"/>
            <a:ext cx="32451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Pourquoi mon Dag ne se lance plus ?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3"/>
          <p:cNvSpPr txBox="1"/>
          <p:nvPr/>
        </p:nvSpPr>
        <p:spPr>
          <a:xfrm>
            <a:off x="1916688" y="3434100"/>
            <a:ext cx="37833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Il est pas encore apparu ? ça fait 5 minutes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3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Un peu de vécu</a:t>
            </a:r>
            <a:endParaRPr b="1" sz="1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/>
          <p:nvPr/>
        </p:nvSpPr>
        <p:spPr>
          <a:xfrm>
            <a:off x="847650" y="920700"/>
            <a:ext cx="58404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Un Orchestrateur c’est quoi ?</a:t>
            </a:r>
            <a:endParaRPr b="1" sz="1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85350" y="327348"/>
            <a:ext cx="1176126" cy="39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4"/>
          <p:cNvSpPr txBox="1"/>
          <p:nvPr/>
        </p:nvSpPr>
        <p:spPr>
          <a:xfrm>
            <a:off x="847650" y="1377600"/>
            <a:ext cx="5840400" cy="10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Bien plus qu’un cron</a:t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Bien plus qu’une simple </a:t>
            </a:r>
            <a:r>
              <a:rPr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chaîne</a:t>
            </a:r>
            <a:r>
              <a:rPr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linéaire de tâches</a:t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8" name="Google Shape;128;p24"/>
          <p:cNvSpPr txBox="1"/>
          <p:nvPr/>
        </p:nvSpPr>
        <p:spPr>
          <a:xfrm>
            <a:off x="1000050" y="2695300"/>
            <a:ext cx="2810100" cy="12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Créé par Airbnb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Release </a:t>
            </a: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open source</a:t>
            </a: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en 2016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Dernière version: 3.1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4"/>
          <p:cNvSpPr txBox="1"/>
          <p:nvPr/>
        </p:nvSpPr>
        <p:spPr>
          <a:xfrm>
            <a:off x="5063775" y="2720500"/>
            <a:ext cx="33567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Créé par </a:t>
            </a: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Ludovic Dehon à Leroy Merlin</a:t>
            </a: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16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Release open source 2022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Dernière version: 1.3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" name="Google Shape;130;p24" title="kestra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1125" y="2661538"/>
            <a:ext cx="2226050" cy="4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4" title="airflo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0125" y="2604650"/>
            <a:ext cx="1811925" cy="53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85350" y="327348"/>
            <a:ext cx="1176126" cy="39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5"/>
          <p:cNvSpPr txBox="1"/>
          <p:nvPr/>
        </p:nvSpPr>
        <p:spPr>
          <a:xfrm>
            <a:off x="1989300" y="1136725"/>
            <a:ext cx="5165400" cy="19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DISCLAIMER</a:t>
            </a:r>
            <a:endParaRPr b="1"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La performance n’est pas le seul </a:t>
            </a:r>
            <a:r>
              <a:rPr i="1" lang="fr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critère</a:t>
            </a:r>
            <a:endParaRPr i="1"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0025" y="323850"/>
            <a:ext cx="1363526" cy="45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6"/>
          <p:cNvSpPr txBox="1"/>
          <p:nvPr/>
        </p:nvSpPr>
        <p:spPr>
          <a:xfrm>
            <a:off x="1989300" y="1141300"/>
            <a:ext cx="5165400" cy="19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Notre menu du jour</a:t>
            </a:r>
            <a:endParaRPr b="1"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L'expérience</a:t>
            </a:r>
            <a:r>
              <a:rPr i="1" lang="fr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développeur</a:t>
            </a:r>
            <a:endParaRPr i="1"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26"/>
          <p:cNvPicPr preferRelativeResize="0"/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2553825" y="1270213"/>
            <a:ext cx="4036350" cy="29039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 txBox="1"/>
          <p:nvPr/>
        </p:nvSpPr>
        <p:spPr>
          <a:xfrm>
            <a:off x="1989300" y="1091800"/>
            <a:ext cx="53469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BUILD</a:t>
            </a:r>
            <a:endParaRPr b="1"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Comment construire mes flux…  </a:t>
            </a:r>
            <a:endParaRPr i="1"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7"/>
          <p:cNvSpPr txBox="1"/>
          <p:nvPr/>
        </p:nvSpPr>
        <p:spPr>
          <a:xfrm>
            <a:off x="1805700" y="2482575"/>
            <a:ext cx="55326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sans vouloir jeter mon ordinateur par la fenêtre?</a:t>
            </a:r>
            <a:endParaRPr i="1"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p27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2407350" y="1689600"/>
            <a:ext cx="4510800" cy="249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/>
          <p:nvPr/>
        </p:nvSpPr>
        <p:spPr>
          <a:xfrm>
            <a:off x="1898550" y="1442250"/>
            <a:ext cx="53469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DEMO</a:t>
            </a:r>
            <a:r>
              <a:rPr b="1" lang="fr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:</a:t>
            </a:r>
            <a:r>
              <a:rPr i="1" lang="fr" sz="32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nous allons présenter une flux basique</a:t>
            </a:r>
            <a:endParaRPr i="1"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Détection d’un nouveau fichier dans un stockage BLOB</a:t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Char char="●"/>
            </a:pPr>
            <a:r>
              <a:rPr b="1" lang="fr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Ingestion du fichier dans un Datawarehouse</a:t>
            </a:r>
            <a:endParaRPr b="1" i="1" sz="32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/>
          <p:nvPr/>
        </p:nvSpPr>
        <p:spPr>
          <a:xfrm>
            <a:off x="127825" y="140975"/>
            <a:ext cx="20469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Un flux sur Airflow</a:t>
            </a:r>
            <a:endParaRPr b="1" sz="1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62" name="Google Shape;162;p29"/>
          <p:cNvGraphicFramePr/>
          <p:nvPr/>
        </p:nvGraphicFramePr>
        <p:xfrm>
          <a:off x="176425" y="597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{FB42C72B-04D0-4154-AFB4-D2F409CD2CE6}</a:tableStyleId>
              </a:tblPr>
              <a:tblGrid>
                <a:gridCol w="4663250"/>
              </a:tblGrid>
              <a:tr h="127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from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airflow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import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DAG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from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airflow.providers.google.cloud.sensors.gcs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import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GCSObjectExistenceSensor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from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airflow.providers.google.cloud.transfers.gcs_to_bigquery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import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GCSToBigQueryOperator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from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datetime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import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datetime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with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DAG(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dag_id="gcs_to_bigquery_flow",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start_date=datetime(2026,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B8D7A3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,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B8D7A3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1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),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schedule=None,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i="1" lang="fr" sz="700">
                          <a:solidFill>
                            <a:srgbClr val="57A64A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# Le DAG tourne en continu ou est déclenché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catchup=False,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)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as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9CDCFE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dag: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</a:t>
                      </a:r>
                      <a:r>
                        <a:rPr i="1" lang="fr" sz="700">
                          <a:solidFill>
                            <a:srgbClr val="57A64A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# 1. Le "Sensor" asynchrone qui attend le fichier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wait_for_file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=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GCSObjectExistenceSensor(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   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task_id="wait_for_file",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   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bucket="mon-bucket-inbound",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   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object="data_inbound.csv",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   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deferrable=True,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i="1" lang="fr" sz="700">
                          <a:solidFill>
                            <a:srgbClr val="57A64A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# CRUCIAL : Libère le worker Airflow pendant l'attente !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)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</a:t>
                      </a:r>
                      <a:r>
                        <a:rPr i="1" lang="fr" sz="700">
                          <a:solidFill>
                            <a:srgbClr val="57A64A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# 2. Le chargement vers BigQuery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load_to_bq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=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GCSToBigQueryOperator(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   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task_id="load_csv_to_bq",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   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bucket="mon-bucket-inbound",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   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source_objects=["data_inbound.csv"],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   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destination_project_dataset_table="mon-projet-gcp.ma_dataset.ma_table",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   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source_format="CSV",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   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skip_leading_rows=1,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)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</a:t>
                      </a:r>
                      <a:r>
                        <a:rPr i="1" lang="fr" sz="700">
                          <a:solidFill>
                            <a:srgbClr val="57A64A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# 3. La définition explicite de la dépendance</a:t>
                      </a:r>
                      <a:b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</a:b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  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wait_for_file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&gt;&gt;</a:t>
                      </a:r>
                      <a:r>
                        <a:rPr lang="fr" sz="700">
                          <a:solidFill>
                            <a:srgbClr val="DCDCDC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 </a:t>
                      </a:r>
                      <a:r>
                        <a:rPr lang="fr" sz="700">
                          <a:solidFill>
                            <a:srgbClr val="D69D85"/>
                          </a:solidFill>
                          <a:highlight>
                            <a:srgbClr val="1E1E1E"/>
                          </a:highlight>
                          <a:latin typeface="Consolas"/>
                          <a:ea typeface="Consolas"/>
                          <a:cs typeface="Consolas"/>
                          <a:sym typeface="Consolas"/>
                        </a:rPr>
                        <a:t>load_to_bq</a:t>
                      </a:r>
                      <a:endParaRPr sz="700"/>
                    </a:p>
                  </a:txBody>
                  <a:tcPr marT="63500" marB="63500" marR="63500" marL="63500">
                    <a:solidFill>
                      <a:srgbClr val="1E1E1E"/>
                    </a:solidFill>
                  </a:tcPr>
                </a:tc>
              </a:tr>
            </a:tbl>
          </a:graphicData>
        </a:graphic>
      </p:graphicFrame>
      <p:sp>
        <p:nvSpPr>
          <p:cNvPr id="163" name="Google Shape;163;p29"/>
          <p:cNvSpPr txBox="1"/>
          <p:nvPr/>
        </p:nvSpPr>
        <p:spPr>
          <a:xfrm>
            <a:off x="4839675" y="597875"/>
            <a:ext cx="3000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Calibri"/>
              <a:buChar char="●"/>
            </a:pPr>
            <a:r>
              <a:rPr b="1" lang="fr" sz="11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Flexibilité du code</a:t>
            </a:r>
            <a:endParaRPr b="1" sz="11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Calibri"/>
              <a:buChar char="●"/>
            </a:pPr>
            <a:r>
              <a:rPr b="1" lang="fr" sz="11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L'importance de deferrable=True</a:t>
            </a:r>
            <a:endParaRPr b="1" sz="11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Calibri"/>
              <a:buChar char="●"/>
            </a:pPr>
            <a:r>
              <a:rPr b="1" lang="fr" sz="11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Dépendance explicite</a:t>
            </a:r>
            <a:endParaRPr b="1" sz="11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