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5143500" cx="9144000"/>
  <p:notesSz cx="6858000" cy="9144000"/>
  <p:embeddedFontLst>
    <p:embeddedFont>
      <p:font typeface="Roboto"/>
      <p:regular r:id="rId52"/>
      <p:bold r:id="rId53"/>
      <p:italic r:id="rId54"/>
      <p:boldItalic r:id="rId55"/>
    </p:embeddedFont>
    <p:embeddedFont>
      <p:font typeface="Montserrat Black"/>
      <p:bold r:id="rId56"/>
      <p:boldItalic r:id="rId57"/>
    </p:embeddedFont>
    <p:embeddedFont>
      <p:font typeface="Montserrat"/>
      <p:regular r:id="rId58"/>
      <p:bold r:id="rId59"/>
      <p:italic r:id="rId60"/>
      <p:boldItalic r:id="rId61"/>
    </p:embeddedFont>
    <p:embeddedFont>
      <p:font typeface="Montserrat ExtraBold"/>
      <p:bold r:id="rId62"/>
      <p:boldItalic r:id="rId63"/>
    </p:embeddedFont>
    <p:embeddedFont>
      <p:font typeface="Roboto Mono"/>
      <p:regular r:id="rId64"/>
      <p:bold r:id="rId65"/>
      <p:italic r:id="rId66"/>
      <p:boldItalic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4AE3996-1B69-4B45-8283-293FA206517F}">
  <a:tblStyle styleId="{64AE3996-1B69-4B45-8283-293FA206517F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MontserratExtraBold-bold.fntdata"/><Relationship Id="rId61" Type="http://schemas.openxmlformats.org/officeDocument/2006/relationships/font" Target="fonts/Montserrat-boldItalic.fntdata"/><Relationship Id="rId20" Type="http://schemas.openxmlformats.org/officeDocument/2006/relationships/slide" Target="slides/slide14.xml"/><Relationship Id="rId64" Type="http://schemas.openxmlformats.org/officeDocument/2006/relationships/font" Target="fonts/RobotoMono-regular.fntdata"/><Relationship Id="rId63" Type="http://schemas.openxmlformats.org/officeDocument/2006/relationships/font" Target="fonts/MontserratExtraBold-boldItalic.fntdata"/><Relationship Id="rId22" Type="http://schemas.openxmlformats.org/officeDocument/2006/relationships/slide" Target="slides/slide16.xml"/><Relationship Id="rId66" Type="http://schemas.openxmlformats.org/officeDocument/2006/relationships/font" Target="fonts/RobotoMono-italic.fntdata"/><Relationship Id="rId21" Type="http://schemas.openxmlformats.org/officeDocument/2006/relationships/slide" Target="slides/slide15.xml"/><Relationship Id="rId65" Type="http://schemas.openxmlformats.org/officeDocument/2006/relationships/font" Target="fonts/RobotoMono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schemas.openxmlformats.org/officeDocument/2006/relationships/font" Target="fonts/RobotoMono-boldItalic.fntdata"/><Relationship Id="rId60" Type="http://schemas.openxmlformats.org/officeDocument/2006/relationships/font" Target="fonts/Montserrat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5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4.xml"/><Relationship Id="rId54" Type="http://schemas.openxmlformats.org/officeDocument/2006/relationships/font" Target="fonts/Roboto-italic.fntdata"/><Relationship Id="rId13" Type="http://schemas.openxmlformats.org/officeDocument/2006/relationships/slide" Target="slides/slide7.xml"/><Relationship Id="rId57" Type="http://schemas.openxmlformats.org/officeDocument/2006/relationships/font" Target="fonts/MontserratBlack-boldItalic.fntdata"/><Relationship Id="rId12" Type="http://schemas.openxmlformats.org/officeDocument/2006/relationships/slide" Target="slides/slide6.xml"/><Relationship Id="rId56" Type="http://schemas.openxmlformats.org/officeDocument/2006/relationships/font" Target="fonts/MontserratBlack-bold.fntdata"/><Relationship Id="rId15" Type="http://schemas.openxmlformats.org/officeDocument/2006/relationships/slide" Target="slides/slide9.xml"/><Relationship Id="rId59" Type="http://schemas.openxmlformats.org/officeDocument/2006/relationships/font" Target="fonts/Montserrat-bold.fntdata"/><Relationship Id="rId14" Type="http://schemas.openxmlformats.org/officeDocument/2006/relationships/slide" Target="slides/slide8.xml"/><Relationship Id="rId58" Type="http://schemas.openxmlformats.org/officeDocument/2006/relationships/font" Target="fonts/Montserrat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15c606fa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d15c606f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15c606fab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d15c606fab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d15c606fab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d15c606fab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15c606fab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d15c606fab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d15c606fab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d15c606fab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d15c606fab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d15c606fab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d15c606fab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d15c606fab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d15c606fab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d15c606fab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E06666"/>
                </a:solidFill>
                <a:latin typeface="Montserrat"/>
                <a:ea typeface="Montserrat"/>
                <a:cs typeface="Montserrat"/>
                <a:sym typeface="Montserrat"/>
              </a:rPr>
              <a:t>Short queries fail</a:t>
            </a:r>
            <a:endParaRPr b="1" sz="1000">
              <a:solidFill>
                <a:srgbClr val="E0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Long queries less fail</a:t>
            </a:r>
            <a:endParaRPr b="1" sz="1000">
              <a:solidFill>
                <a:srgbClr val="E0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Most users use 3–7 word queries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d15c606fab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d15c606fab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90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Add smart checklists to RAGEdito that guide customers through their journey, reducing confusion and abandoned purchases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d15c606fab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d15c606fab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d15c606fab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d15c606fab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d15c606fa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d15c606fa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THE SLIDE TITLE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d15c606fab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d15c606fab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d15c606fab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d15c606fab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d15c606fab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d15c606fab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On a analysé les intentions des questions des clients pour définir le meilleur format de réponse.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>
                <a:solidFill>
                  <a:schemeClr val="dk1"/>
                </a:solidFill>
              </a:rPr>
              <a:t>D’abord, avec le LLM, j’ai  analysé un sample de 10 000 raquettes pour identifier une première liste de catégories possibles.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>
                <a:solidFill>
                  <a:schemeClr val="dk1"/>
                </a:solidFill>
              </a:rPr>
              <a:t>Ensuite, manuellement (avec Python), j’ai vérifié cette liste et regroupé les catégories proches pour avoir une liste cohérente et alignée avec RAGEdito.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>
                <a:solidFill>
                  <a:schemeClr val="dk1"/>
                </a:solidFill>
              </a:rPr>
              <a:t>Enfin, avec le LLM et une vérification par LLM as judge, on a classé les raquettes des clients. Toutes les raquettes qui ne relèvent pas du RAG sont classées dans la catégorie </a:t>
            </a:r>
            <a:r>
              <a:rPr b="1" lang="en">
                <a:solidFill>
                  <a:schemeClr val="dk1"/>
                </a:solidFill>
              </a:rPr>
              <a:t>OTHER</a:t>
            </a:r>
            <a:r>
              <a:rPr lang="en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d15c606fab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d15c606fab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d15c606fab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d15c606fab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d15c606fab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d15c606fab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d15c606fab_0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d15c606fab_0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→ Potential growth of RAG EDITO traffic 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By analysing product search queries at scale also across RAG EDITO dedicated intents we can better cover customer needs proposing both RAG EDITO and Shopping list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d15c606fab_0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d15c606fab_0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d15c606fab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d15c606fab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d15c606fab_0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d15c606fab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d15c606fa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d15c606fa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d15c606fab_2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d15c606fab_2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The Strategic Case for Intent-Driven AI Orchestration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the context of a DIY retail chatbot, </a:t>
            </a:r>
            <a:r>
              <a:rPr b="1" lang="en">
                <a:solidFill>
                  <a:schemeClr val="dk1"/>
                </a:solidFill>
              </a:rPr>
              <a:t>intent is the primary signal for value creation.</a:t>
            </a:r>
            <a:r>
              <a:rPr lang="en">
                <a:solidFill>
                  <a:schemeClr val="dk1"/>
                </a:solidFill>
              </a:rPr>
              <a:t> By accurately identifying a user’s psychological state and objective, the AI can dynamically adapt its persona, response architecture, and product recommendations to maximize utility and drive specific business outcomes.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d15c606fab_2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d15c606fab_2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The Strategic Case for Intent-Driven AI Orchestration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the context of a DIY retail chatbot, </a:t>
            </a:r>
            <a:r>
              <a:rPr b="1" lang="en">
                <a:solidFill>
                  <a:schemeClr val="dk1"/>
                </a:solidFill>
              </a:rPr>
              <a:t>intent is the primary signal for value creation.</a:t>
            </a:r>
            <a:r>
              <a:rPr lang="en">
                <a:solidFill>
                  <a:schemeClr val="dk1"/>
                </a:solidFill>
              </a:rPr>
              <a:t> By accurately identifying a user’s psychological state and objective, the AI can dynamically adapt its persona, response architecture, and product recommendations to maximize utility and drive specific business outcomes.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d15c606fab_2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d15c606fab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The Strategic Case for Intent-Driven AI Orchestration</a:t>
            </a:r>
            <a:endParaRPr b="1"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 the context of a DIY retail chatbot, </a:t>
            </a:r>
            <a:r>
              <a:rPr b="1" lang="en">
                <a:solidFill>
                  <a:schemeClr val="dk1"/>
                </a:solidFill>
              </a:rPr>
              <a:t>intent is the primary signal for value creation.</a:t>
            </a:r>
            <a:r>
              <a:rPr lang="en">
                <a:solidFill>
                  <a:schemeClr val="dk1"/>
                </a:solidFill>
              </a:rPr>
              <a:t> By accurately identifying a user’s psychological state and objective, the AI can dynamically adapt its persona, response architecture, and product recommendations to maximize utility and drive specific business outcomes.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d15c606fab_2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d15c606fab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d15c606fab_2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d15c606fab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d15c606fab_2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d15c606fab_2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d15c606fab_2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3d15c606fab_2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d15c606fab_2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d15c606fab_2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d15c606fab_2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d15c606fab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d15c606fab_2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3d15c606fab_2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d15c606fa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d15c606fa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d15c606fab_2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3d15c606fab_2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d15c606fab_2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3d15c606fab_2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d15c606fab_2_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3d15c606fab_2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15c606fab_2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15c606fab_2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d15c606fab_2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d15c606fab_2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Rename the teams for better understanding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d15c606fab_2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d15c606fab_2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d15c606fa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d15c606fa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d15c606fab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d15c606fab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15c606fab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d15c606fa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15c606fab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d15c606fab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15c606fab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d15c606fab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39.png"/><Relationship Id="rId13" Type="http://schemas.openxmlformats.org/officeDocument/2006/relationships/image" Target="../media/image30.png"/><Relationship Id="rId1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26.png"/><Relationship Id="rId15" Type="http://schemas.openxmlformats.org/officeDocument/2006/relationships/image" Target="../media/image42.png"/><Relationship Id="rId14" Type="http://schemas.openxmlformats.org/officeDocument/2006/relationships/image" Target="../media/image33.png"/><Relationship Id="rId16" Type="http://schemas.openxmlformats.org/officeDocument/2006/relationships/image" Target="../media/image4.png"/><Relationship Id="rId5" Type="http://schemas.openxmlformats.org/officeDocument/2006/relationships/image" Target="../media/image21.jpg"/><Relationship Id="rId6" Type="http://schemas.openxmlformats.org/officeDocument/2006/relationships/image" Target="../media/image37.png"/><Relationship Id="rId7" Type="http://schemas.openxmlformats.org/officeDocument/2006/relationships/image" Target="../media/image36.jpg"/><Relationship Id="rId8" Type="http://schemas.openxmlformats.org/officeDocument/2006/relationships/image" Target="../media/image31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6.jp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ive.google.com/file/d/1KBmLrIL9t-2Rt7cGj-bjwMKBhfIW7ma9/view" TargetMode="External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877650" y="1823775"/>
            <a:ext cx="6157200" cy="18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OPTIMISER RAG</a:t>
            </a:r>
            <a:endParaRPr sz="55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Piloter l'amélioration continue par le feedback utilisateur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050" y="4579702"/>
            <a:ext cx="375875" cy="5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8825" y="161750"/>
            <a:ext cx="207050" cy="3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4750" y="161748"/>
            <a:ext cx="207050" cy="1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2"/>
          <p:cNvSpPr/>
          <p:nvPr/>
        </p:nvSpPr>
        <p:spPr>
          <a:xfrm>
            <a:off x="1256473" y="2055875"/>
            <a:ext cx="4430700" cy="210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E9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 txBox="1"/>
          <p:nvPr/>
        </p:nvSpPr>
        <p:spPr>
          <a:xfrm>
            <a:off x="4676625" y="1028661"/>
            <a:ext cx="4430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REQUÊTES ALÉATOIRES - JANVIER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-12" y="1028649"/>
            <a:ext cx="4430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TOP 100 000 REQUÊTES LES PLUS POPULAIRES - JANVIER</a:t>
            </a:r>
            <a:endParaRPr b="1" sz="1100">
              <a:solidFill>
                <a:schemeClr val="dk1"/>
              </a:solidFill>
            </a:endParaRPr>
          </a:p>
        </p:txBody>
      </p:sp>
      <p:graphicFrame>
        <p:nvGraphicFramePr>
          <p:cNvPr id="143" name="Google Shape;143;p22"/>
          <p:cNvGraphicFramePr/>
          <p:nvPr/>
        </p:nvGraphicFramePr>
        <p:xfrm>
          <a:off x="235138" y="142831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{64AE3996-1B69-4B45-8283-293FA206517F}</a:tableStyleId>
              </a:tblPr>
              <a:tblGrid>
                <a:gridCol w="2176550"/>
                <a:gridCol w="1254050"/>
                <a:gridCol w="779200"/>
              </a:tblGrid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CATÉGORIE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38100" marB="38100" marR="76200" marL="76200" anchor="ctr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NB </a:t>
                      </a: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DE REQUÊTES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38100" marB="38100" marR="76200" marL="76200" anchor="ctr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%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</a:t>
                      </a: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DISCOVERY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6 616 948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98 %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OTHER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37 972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0,5 %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GUIDANCE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21 081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0,3 %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PLANNING &amp; INSPIRATION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14 581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0,2 %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TRANSACTIONS &amp; ACCOUNT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12 349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STORE &amp; SERVICES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10 833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STOCK &amp; LOGISTICS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1 748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SUPPORT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414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</a:tr>
            </a:tbl>
          </a:graphicData>
        </a:graphic>
      </p:graphicFrame>
      <p:graphicFrame>
        <p:nvGraphicFramePr>
          <p:cNvPr id="144" name="Google Shape;144;p22"/>
          <p:cNvGraphicFramePr/>
          <p:nvPr/>
        </p:nvGraphicFramePr>
        <p:xfrm>
          <a:off x="4676613" y="142831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{64AE3996-1B69-4B45-8283-293FA206517F}</a:tableStyleId>
              </a:tblPr>
              <a:tblGrid>
                <a:gridCol w="2170975"/>
                <a:gridCol w="1298600"/>
                <a:gridCol w="751525"/>
              </a:tblGrid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CATÉGORIE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38100" marB="38100" marR="76200" marL="76200" anchor="ctr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NB </a:t>
                      </a: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DE REQUÊTES</a:t>
                      </a:r>
                      <a:endParaRPr b="1" sz="1200">
                        <a:solidFill>
                          <a:schemeClr val="lt1"/>
                        </a:solidFill>
                      </a:endParaRPr>
                    </a:p>
                  </a:txBody>
                  <a:tcPr marT="38100" marB="38100" marR="76200" marL="76200" anchor="ctr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</a:rPr>
                        <a:t>%</a:t>
                      </a:r>
                      <a:endParaRPr sz="17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PRODUCT </a:t>
                      </a: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DISCOVERY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1 348 432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97 %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OTHER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12 254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0,8 %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PLANNING &amp; INSPIRATION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9 357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0,7 %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GUIDANCE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9 191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</a:rPr>
                        <a:t>0,6 %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STORE &amp; SERVICES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2 970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TRANSACTIONS &amp; ACCOUNT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1 927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STOCK &amp; LOGISTICS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1 253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38100" marB="38100" marR="76200" marL="76200"/>
                </a:tc>
              </a:tr>
              <a:tr h="209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SUPPORT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326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/>
                    </a:p>
                  </a:txBody>
                  <a:tcPr marT="38100" marB="38100" marR="76200" marL="76200"/>
                </a:tc>
              </a:tr>
            </a:tbl>
          </a:graphicData>
        </a:graphic>
      </p:graphicFrame>
      <p:sp>
        <p:nvSpPr>
          <p:cNvPr id="145" name="Google Shape;145;p22"/>
          <p:cNvSpPr/>
          <p:nvPr/>
        </p:nvSpPr>
        <p:spPr>
          <a:xfrm>
            <a:off x="235150" y="2689653"/>
            <a:ext cx="8662500" cy="601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E9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2"/>
          <p:cNvSpPr txBox="1"/>
          <p:nvPr/>
        </p:nvSpPr>
        <p:spPr>
          <a:xfrm>
            <a:off x="190625" y="161750"/>
            <a:ext cx="881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ANALYSE DES </a:t>
            </a: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INTENTIONS CLIENTS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9300" y="2990275"/>
            <a:ext cx="207050" cy="3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/>
          <p:nvPr/>
        </p:nvSpPr>
        <p:spPr>
          <a:xfrm>
            <a:off x="423275" y="1586575"/>
            <a:ext cx="8346600" cy="2293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D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8950" y="2437875"/>
            <a:ext cx="367225" cy="3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476250" y="2009725"/>
            <a:ext cx="8191500" cy="18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UNE PART SIGNIFICATIVE DES REQUÊTES SONT </a:t>
            </a: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DES REQUÊTES D'INTENTION PROJET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 CLIENTS NE FONT PAS QUE DU SHOPPING → </a:t>
            </a:r>
            <a:r>
              <a:rPr b="1" lang="en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ILS PLANIFIENT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→ </a:t>
            </a:r>
            <a:r>
              <a:rPr b="1" lang="en" sz="19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ILS ONT BESOIN DE GUIDANCE AVANT D'ACHETER</a:t>
            </a:r>
            <a:endParaRPr b="1" sz="1900">
              <a:solidFill>
                <a:srgbClr val="FFE9E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190625" y="700600"/>
            <a:ext cx="88119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ANALYSE DES </a:t>
            </a:r>
            <a:r>
              <a:rPr b="1" lang="en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INTENTIONS CLIENTS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550" y="2231375"/>
            <a:ext cx="1153000" cy="10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321174" y="3965550"/>
            <a:ext cx="822825" cy="123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>
            <p:ph type="title"/>
          </p:nvPr>
        </p:nvSpPr>
        <p:spPr>
          <a:xfrm>
            <a:off x="311700" y="1890600"/>
            <a:ext cx="8520600" cy="13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PRODUIT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50">
                <a:solidFill>
                  <a:srgbClr val="FFFFFF"/>
                </a:solidFill>
              </a:rPr>
              <a:t>RAGEDITO EN ACTION</a:t>
            </a: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title"/>
          </p:nvPr>
        </p:nvSpPr>
        <p:spPr>
          <a:xfrm>
            <a:off x="311700" y="842850"/>
            <a:ext cx="8520600" cy="34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500"/>
              <a:t>NOUS SOMMES EN PRODUCTION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500">
                <a:solidFill>
                  <a:srgbClr val="FFFFFF"/>
                </a:solidFill>
              </a:rPr>
              <a:t>LEROY MERLIN FRANCE</a:t>
            </a:r>
            <a:endParaRPr b="1" sz="2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0,06 % DU TRAFIC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E9E5"/>
                </a:solidFill>
              </a:rPr>
              <a:t>→ </a:t>
            </a:r>
            <a:r>
              <a:rPr b="1" lang="en" sz="2500">
                <a:solidFill>
                  <a:srgbClr val="FFE9E5"/>
                </a:solidFill>
              </a:rPr>
              <a:t>VRAIS UTILISATEURS</a:t>
            </a:r>
            <a:endParaRPr b="1" sz="2500">
              <a:solidFill>
                <a:srgbClr val="FFE9E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E9E5"/>
                </a:solidFill>
              </a:rPr>
              <a:t>              </a:t>
            </a:r>
            <a:r>
              <a:rPr b="1" lang="en" sz="2500">
                <a:solidFill>
                  <a:srgbClr val="FFE9E5"/>
                </a:solidFill>
              </a:rPr>
              <a:t>VRAIES REQUÊTES</a:t>
            </a:r>
            <a:endParaRPr b="1" sz="2500">
              <a:solidFill>
                <a:srgbClr val="FFE9E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E9E5"/>
                </a:solidFill>
              </a:rPr>
              <a:t>              </a:t>
            </a:r>
            <a:r>
              <a:rPr b="1" lang="en" sz="2500">
                <a:solidFill>
                  <a:srgbClr val="FFE9E5"/>
                </a:solidFill>
              </a:rPr>
              <a:t>         </a:t>
            </a:r>
            <a:r>
              <a:rPr b="1" lang="en" sz="2500">
                <a:solidFill>
                  <a:srgbClr val="FFE9E5"/>
                </a:solidFill>
              </a:rPr>
              <a:t>VRAIS RÉSULTATS</a:t>
            </a:r>
            <a:endParaRPr b="1">
              <a:solidFill>
                <a:srgbClr val="FFE9E5"/>
              </a:solidFill>
            </a:endParaRPr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675" y="4836838"/>
            <a:ext cx="327900" cy="30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79702"/>
            <a:ext cx="375875" cy="5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9475" y="2713000"/>
            <a:ext cx="298100" cy="4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9000" y="1578425"/>
            <a:ext cx="1153000" cy="10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>
            <p:ph type="title"/>
          </p:nvPr>
        </p:nvSpPr>
        <p:spPr>
          <a:xfrm>
            <a:off x="311700" y="1890600"/>
            <a:ext cx="8520600" cy="13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en" sz="3200"/>
              <a:t>RÉALITÉ DE LA PRODUCTION</a:t>
            </a:r>
            <a:endParaRPr b="1" sz="32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n" sz="2800">
                <a:solidFill>
                  <a:srgbClr val="FFFFFF"/>
                </a:solidFill>
              </a:rPr>
              <a:t>CE QUE LES DONNÉES NOUS DISENT MAINTENANT</a:t>
            </a:r>
            <a:endParaRPr b="1" sz="2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E9E5"/>
                </a:solidFill>
              </a:rPr>
              <a:t>QUEL EST LE POTENTIEL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74" y="687890"/>
            <a:ext cx="6328074" cy="313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9815" y="77600"/>
            <a:ext cx="201760" cy="1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/>
          <p:nvPr/>
        </p:nvSpPr>
        <p:spPr>
          <a:xfrm>
            <a:off x="190625" y="161750"/>
            <a:ext cx="881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ANALYSE DES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INPUTS CLIENTS ET OUTPUTS MODÈLE</a:t>
            </a: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RAGEDITO</a:t>
            </a: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p28"/>
          <p:cNvSpPr txBox="1"/>
          <p:nvPr/>
        </p:nvSpPr>
        <p:spPr>
          <a:xfrm>
            <a:off x="692225" y="4058275"/>
            <a:ext cx="78087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AMÉLIORATIONS POSSIBLES → </a:t>
            </a:r>
            <a:r>
              <a:rPr b="1" lang="en" sz="1100">
                <a:solidFill>
                  <a:srgbClr val="009EAB"/>
                </a:solidFill>
                <a:latin typeface="Montserrat"/>
                <a:ea typeface="Montserrat"/>
                <a:cs typeface="Montserrat"/>
                <a:sym typeface="Montserrat"/>
              </a:rPr>
              <a:t>Recherche suggestive</a:t>
            </a:r>
            <a:endParaRPr b="1" sz="1100">
              <a:solidFill>
                <a:srgbClr val="009EA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b="1"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Autocomplétion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b="1"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Encourager des requêtes plus descriptives (Essayez : Comment...)</a:t>
            </a:r>
            <a:endParaRPr b="1"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Char char="●"/>
            </a:pPr>
            <a:r>
              <a:rPr b="1"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Expansion de requête : si requête = peindre mur → comment peindre un mur étape par étape</a:t>
            </a:r>
            <a:endParaRPr b="1" sz="1200">
              <a:solidFill>
                <a:srgbClr val="FFE9E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8"/>
          <p:cNvSpPr/>
          <p:nvPr/>
        </p:nvSpPr>
        <p:spPr>
          <a:xfrm rot="5400000">
            <a:off x="3908994" y="2388384"/>
            <a:ext cx="158400" cy="2368800"/>
          </a:xfrm>
          <a:prstGeom prst="rightBracket">
            <a:avLst>
              <a:gd fmla="val 8333" name="adj"/>
            </a:avLst>
          </a:prstGeom>
          <a:noFill/>
          <a:ln cap="flat" cmpd="sng" w="19050">
            <a:solidFill>
              <a:srgbClr val="009EA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29550" y="682395"/>
            <a:ext cx="207050" cy="3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0315" y="100650"/>
            <a:ext cx="201760" cy="1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 title="chart2_recolored_v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4225" y="715850"/>
            <a:ext cx="5635550" cy="28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160500" y="3866375"/>
            <a:ext cx="36342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Les clients qui recherchent du contenu RAGEdito ont de l'activité avant et après leur recherche — RAGEdito fait partie du parcours client digital</a:t>
            </a:r>
            <a:endParaRPr b="1" sz="11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29"/>
          <p:cNvSpPr/>
          <p:nvPr/>
        </p:nvSpPr>
        <p:spPr>
          <a:xfrm rot="5400000">
            <a:off x="3264900" y="4346525"/>
            <a:ext cx="1215300" cy="155700"/>
          </a:xfrm>
          <a:prstGeom prst="triangle">
            <a:avLst>
              <a:gd fmla="val 50000" name="adj"/>
            </a:avLst>
          </a:prstGeom>
          <a:solidFill>
            <a:srgbClr val="FFE9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9"/>
          <p:cNvSpPr/>
          <p:nvPr/>
        </p:nvSpPr>
        <p:spPr>
          <a:xfrm>
            <a:off x="4072575" y="3816725"/>
            <a:ext cx="4863600" cy="1215300"/>
          </a:xfrm>
          <a:prstGeom prst="roundRect">
            <a:avLst>
              <a:gd fmla="val 6614" name="adj"/>
            </a:avLst>
          </a:prstGeom>
          <a:noFill/>
          <a:ln cap="flat" cmpd="sng" w="38100">
            <a:solidFill>
              <a:srgbClr val="FED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Après avoir interagi avec RAGEdito, la majorité des clients quittent le site — le tutoriel a soit résolu leur besoin, soit échoué à le couvrir. Distinguer ces deux cas est la prochaine priorité analytique, en intégrant </a:t>
            </a:r>
            <a:r>
              <a:rPr b="1" lang="en" sz="11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le profil client et les métriques correspondantes</a:t>
            </a:r>
            <a:endParaRPr b="1"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0" name="Google Shape;20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5875" y="471300"/>
            <a:ext cx="207050" cy="3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9"/>
          <p:cNvSpPr txBox="1"/>
          <p:nvPr/>
        </p:nvSpPr>
        <p:spPr>
          <a:xfrm>
            <a:off x="190625" y="161750"/>
            <a:ext cx="881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ANALYSE DES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INPUTS CLIENTS ET OUTPUTS MODÈLE</a:t>
            </a: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RAGEDITO 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/>
          <p:nvPr/>
        </p:nvSpPr>
        <p:spPr>
          <a:xfrm>
            <a:off x="2408001" y="3218327"/>
            <a:ext cx="1741500" cy="778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30"/>
          <p:cNvSpPr/>
          <p:nvPr/>
        </p:nvSpPr>
        <p:spPr>
          <a:xfrm>
            <a:off x="2753113" y="1135000"/>
            <a:ext cx="3637775" cy="369300"/>
          </a:xfrm>
          <a:prstGeom prst="flowChartManualOperation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7D8E9D"/>
                </a:solidFill>
                <a:latin typeface="Montserrat"/>
                <a:ea typeface="Montserrat"/>
                <a:cs typeface="Montserrat"/>
                <a:sym typeface="Montserrat"/>
              </a:rPr>
              <a:t>Requêtes clients pertinentes</a:t>
            </a:r>
            <a:endParaRPr b="1" sz="800">
              <a:solidFill>
                <a:srgbClr val="7D8E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30"/>
          <p:cNvSpPr/>
          <p:nvPr/>
        </p:nvSpPr>
        <p:spPr>
          <a:xfrm>
            <a:off x="2570300" y="621753"/>
            <a:ext cx="4003375" cy="369300"/>
          </a:xfrm>
          <a:prstGeom prst="flowChartManualOperation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7D8E9D"/>
                </a:solidFill>
                <a:latin typeface="Montserrat"/>
                <a:ea typeface="Montserrat"/>
                <a:cs typeface="Montserrat"/>
                <a:sym typeface="Montserrat"/>
              </a:rPr>
              <a:t>Requêtes clients pour l'analyse</a:t>
            </a:r>
            <a:endParaRPr b="1" sz="800">
              <a:solidFill>
                <a:srgbClr val="7D8E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1687271" y="600064"/>
            <a:ext cx="117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10 680</a:t>
            </a:r>
            <a:r>
              <a:rPr b="1" lang="en" sz="900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 r</a:t>
            </a:r>
            <a:r>
              <a:rPr b="1" lang="en" sz="900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equêtes</a:t>
            </a:r>
            <a:r>
              <a:rPr lang="en" sz="1200">
                <a:solidFill>
                  <a:srgbClr val="5D6B77"/>
                </a:solidFill>
              </a:rPr>
              <a:t> </a:t>
            </a:r>
            <a:endParaRPr b="1" sz="900">
              <a:solidFill>
                <a:srgbClr val="5D6B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0" name="Google Shape;210;p30"/>
          <p:cNvSpPr txBox="1"/>
          <p:nvPr/>
        </p:nvSpPr>
        <p:spPr>
          <a:xfrm>
            <a:off x="1735546" y="1153864"/>
            <a:ext cx="117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10 482 </a:t>
            </a:r>
            <a:r>
              <a:rPr b="1" lang="en" sz="900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requêtes</a:t>
            </a:r>
            <a:r>
              <a:rPr lang="en" sz="1200">
                <a:solidFill>
                  <a:srgbClr val="5D6B77"/>
                </a:solidFill>
              </a:rPr>
              <a:t>  </a:t>
            </a:r>
            <a:endParaRPr b="1" sz="900">
              <a:solidFill>
                <a:srgbClr val="5D6B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6177806" y="3"/>
            <a:ext cx="29337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PÉRIMÈTRE</a:t>
            </a:r>
            <a:r>
              <a:rPr b="1" lang="en" sz="700">
                <a:solidFill>
                  <a:srgbClr val="0097A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Leroy Merlin FR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PÉRIODE</a:t>
            </a: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: 2026.02.01 - 2026.02.16 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SOURCES DE DONNÉES </a:t>
            </a: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Datadog traces LLM Observability</a:t>
            </a:r>
            <a:endParaRPr b="1" sz="700">
              <a:solidFill>
                <a:srgbClr val="F283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2" name="Google Shape;212;p30"/>
          <p:cNvCxnSpPr>
            <a:stCxn id="207" idx="2"/>
            <a:endCxn id="213" idx="0"/>
          </p:cNvCxnSpPr>
          <p:nvPr/>
        </p:nvCxnSpPr>
        <p:spPr>
          <a:xfrm rot="5400000">
            <a:off x="3176400" y="569200"/>
            <a:ext cx="460500" cy="23307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2837C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13" name="Google Shape;213;p30"/>
          <p:cNvSpPr txBox="1"/>
          <p:nvPr/>
        </p:nvSpPr>
        <p:spPr>
          <a:xfrm>
            <a:off x="444950" y="1964775"/>
            <a:ext cx="35928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2837C"/>
                </a:solidFill>
              </a:rPr>
              <a:t>Requêtes clients SANS RÉPONSE</a:t>
            </a:r>
            <a:endParaRPr b="1" sz="1000">
              <a:solidFill>
                <a:srgbClr val="F2837C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2837C"/>
                </a:solidFill>
              </a:rPr>
              <a:t>57 %</a:t>
            </a:r>
            <a:r>
              <a:rPr b="1" lang="en" sz="1300">
                <a:solidFill>
                  <a:srgbClr val="F2837C"/>
                </a:solidFill>
              </a:rPr>
              <a:t> </a:t>
            </a:r>
            <a:r>
              <a:rPr b="1" lang="en" sz="1300">
                <a:solidFill>
                  <a:srgbClr val="EA9999"/>
                </a:solidFill>
              </a:rPr>
              <a:t> </a:t>
            </a:r>
            <a:endParaRPr b="1" sz="1000">
              <a:solidFill>
                <a:srgbClr val="EA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p30"/>
          <p:cNvSpPr txBox="1"/>
          <p:nvPr/>
        </p:nvSpPr>
        <p:spPr>
          <a:xfrm>
            <a:off x="4928050" y="1972563"/>
            <a:ext cx="40566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1D946E"/>
                </a:solidFill>
              </a:rPr>
              <a:t>Requêtes clients AVEC RÉPONSE</a:t>
            </a:r>
            <a:r>
              <a:rPr b="1" lang="en" sz="1000">
                <a:solidFill>
                  <a:srgbClr val="1D946E"/>
                </a:solidFill>
              </a:rPr>
              <a:t> (</a:t>
            </a:r>
            <a:r>
              <a:rPr b="1" lang="en" sz="1000">
                <a:solidFill>
                  <a:srgbClr val="1D946E"/>
                </a:solidFill>
              </a:rPr>
              <a:t>tutoriel</a:t>
            </a:r>
            <a:r>
              <a:rPr b="1" lang="en" sz="1000">
                <a:solidFill>
                  <a:srgbClr val="1D946E"/>
                </a:solidFill>
              </a:rPr>
              <a:t> &amp;/ shopping list)</a:t>
            </a:r>
            <a:endParaRPr b="1" sz="1000">
              <a:solidFill>
                <a:srgbClr val="1D946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D946E"/>
                </a:solidFill>
                <a:latin typeface="Montserrat"/>
                <a:ea typeface="Montserrat"/>
                <a:cs typeface="Montserrat"/>
                <a:sym typeface="Montserrat"/>
              </a:rPr>
              <a:t>43 %</a:t>
            </a:r>
            <a:r>
              <a:rPr b="1" lang="en" sz="1200">
                <a:solidFill>
                  <a:srgbClr val="1D946E"/>
                </a:solidFill>
              </a:rPr>
              <a:t>  </a:t>
            </a:r>
            <a:endParaRPr b="1" sz="900">
              <a:solidFill>
                <a:srgbClr val="1D946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5" name="Google Shape;215;p30"/>
          <p:cNvCxnSpPr>
            <a:stCxn id="207" idx="2"/>
            <a:endCxn id="214" idx="0"/>
          </p:cNvCxnSpPr>
          <p:nvPr/>
        </p:nvCxnSpPr>
        <p:spPr>
          <a:xfrm flipH="1" rot="-5400000">
            <a:off x="5530050" y="546250"/>
            <a:ext cx="468300" cy="23844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rgbClr val="1D946E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16" name="Google Shape;216;p30"/>
          <p:cNvSpPr txBox="1"/>
          <p:nvPr/>
        </p:nvSpPr>
        <p:spPr>
          <a:xfrm>
            <a:off x="444950" y="2622452"/>
            <a:ext cx="1584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D6B77"/>
                </a:solidFill>
              </a:rPr>
              <a:t>33</a:t>
            </a:r>
            <a:r>
              <a:rPr b="1" lang="en" sz="1000">
                <a:solidFill>
                  <a:srgbClr val="5D6B77"/>
                </a:solidFill>
              </a:rPr>
              <a:t> %</a:t>
            </a:r>
            <a:r>
              <a:rPr b="1" lang="en" sz="900">
                <a:solidFill>
                  <a:srgbClr val="5D6B77"/>
                </a:solidFill>
              </a:rPr>
              <a:t> 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FAQ</a:t>
            </a:r>
            <a:r>
              <a:rPr b="1" lang="en" sz="800">
                <a:solidFill>
                  <a:schemeClr val="dk1"/>
                </a:solidFill>
              </a:rPr>
              <a:t> </a:t>
            </a:r>
            <a:r>
              <a:rPr b="1" lang="en" sz="800">
                <a:solidFill>
                  <a:srgbClr val="E69138"/>
                </a:solidFill>
              </a:rPr>
              <a:t> </a:t>
            </a:r>
            <a:endParaRPr b="1" sz="500">
              <a:solidFill>
                <a:srgbClr val="E691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30"/>
          <p:cNvSpPr/>
          <p:nvPr/>
        </p:nvSpPr>
        <p:spPr>
          <a:xfrm>
            <a:off x="450038" y="3218327"/>
            <a:ext cx="1579200" cy="778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0"/>
          <p:cNvSpPr txBox="1"/>
          <p:nvPr/>
        </p:nvSpPr>
        <p:spPr>
          <a:xfrm>
            <a:off x="444955" y="3304652"/>
            <a:ext cx="1584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5D6B77"/>
                </a:solidFill>
              </a:rPr>
              <a:t>Requêtes admin / service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5D6B77"/>
                </a:solidFill>
              </a:rPr>
              <a:t>(commandes, factures, horaires, fidélité, stock)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chemeClr val="dk2"/>
              </a:solidFill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366350" y="3994875"/>
            <a:ext cx="1741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prendre rendez-vous salle de bain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livraison point relais</a:t>
            </a:r>
            <a:endParaRPr b="1" i="1" sz="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aide après achat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magasin paris 75019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220" name="Google Shape;220;p30"/>
          <p:cNvSpPr/>
          <p:nvPr/>
        </p:nvSpPr>
        <p:spPr>
          <a:xfrm>
            <a:off x="7174988" y="3202452"/>
            <a:ext cx="1579200" cy="7782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0"/>
          <p:cNvSpPr txBox="1"/>
          <p:nvPr/>
        </p:nvSpPr>
        <p:spPr>
          <a:xfrm>
            <a:off x="7175006" y="3191353"/>
            <a:ext cx="158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Requête éditoriale :</a:t>
            </a:r>
            <a:endParaRPr b="1" sz="1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Comment faire…</a:t>
            </a:r>
            <a:endParaRPr b="1" sz="1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</a:rPr>
              <a:t>etc.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7175002" y="2576627"/>
            <a:ext cx="1690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D946E"/>
                </a:solidFill>
              </a:rPr>
              <a:t>34 %</a:t>
            </a:r>
            <a:endParaRPr b="1" sz="1000">
              <a:solidFill>
                <a:srgbClr val="1D946E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RAGEdito &amp; Shopping list</a:t>
            </a:r>
            <a:r>
              <a:rPr b="1" lang="en" sz="900">
                <a:solidFill>
                  <a:schemeClr val="accent4"/>
                </a:solidFill>
              </a:rPr>
              <a:t> 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6804650" y="3967527"/>
            <a:ext cx="2319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comment  recolorer un évier en granit noir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comment faire un joint d'étanchéité dans une douche</a:t>
            </a:r>
            <a:endParaRPr b="1" i="1" sz="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Comment détartrer son chauffe-eau électrique ?</a:t>
            </a:r>
            <a:endParaRPr b="1" i="1" sz="800">
              <a:solidFill>
                <a:srgbClr val="5D6B77"/>
              </a:solidFill>
            </a:endParaRPr>
          </a:p>
        </p:txBody>
      </p:sp>
      <p:sp>
        <p:nvSpPr>
          <p:cNvPr id="224" name="Google Shape;224;p30"/>
          <p:cNvSpPr/>
          <p:nvPr/>
        </p:nvSpPr>
        <p:spPr>
          <a:xfrm>
            <a:off x="5140152" y="3218327"/>
            <a:ext cx="1579200" cy="7782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0"/>
          <p:cNvSpPr txBox="1"/>
          <p:nvPr/>
        </p:nvSpPr>
        <p:spPr>
          <a:xfrm>
            <a:off x="5140150" y="2576627"/>
            <a:ext cx="1579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D946E"/>
                </a:solidFill>
              </a:rPr>
              <a:t>9 %</a:t>
            </a:r>
            <a:endParaRPr b="1" sz="1000">
              <a:solidFill>
                <a:srgbClr val="1D946E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chemeClr val="dk1"/>
                </a:solidFill>
              </a:rPr>
              <a:t>Shopping list + DIY tips</a:t>
            </a:r>
            <a:endParaRPr b="1" sz="400">
              <a:solidFill>
                <a:srgbClr val="E0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30"/>
          <p:cNvSpPr/>
          <p:nvPr/>
        </p:nvSpPr>
        <p:spPr>
          <a:xfrm>
            <a:off x="3406200" y="3218327"/>
            <a:ext cx="1278300" cy="7782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 cap="flat" cmpd="sng" w="19050">
            <a:solidFill>
              <a:srgbClr val="92A4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0"/>
          <p:cNvSpPr txBox="1"/>
          <p:nvPr/>
        </p:nvSpPr>
        <p:spPr>
          <a:xfrm>
            <a:off x="5137606" y="3350841"/>
            <a:ext cx="1584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</a:rPr>
              <a:t>Requête produit liée à un besoin éditorial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28" name="Google Shape;228;p30"/>
          <p:cNvSpPr txBox="1"/>
          <p:nvPr/>
        </p:nvSpPr>
        <p:spPr>
          <a:xfrm>
            <a:off x="2384900" y="2595875"/>
            <a:ext cx="2526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</a:rPr>
              <a:t>         </a:t>
            </a:r>
            <a:r>
              <a:rPr b="1" lang="en" sz="1000">
                <a:solidFill>
                  <a:srgbClr val="5D6B77"/>
                </a:solidFill>
              </a:rPr>
              <a:t>20</a:t>
            </a:r>
            <a:r>
              <a:rPr b="1" lang="en" sz="1000">
                <a:solidFill>
                  <a:srgbClr val="5D6B77"/>
                </a:solidFill>
              </a:rPr>
              <a:t> % </a:t>
            </a:r>
            <a:r>
              <a:rPr b="1" lang="en" sz="1000">
                <a:solidFill>
                  <a:srgbClr val="5D6B77"/>
                </a:solidFill>
              </a:rPr>
              <a:t>                         </a:t>
            </a:r>
            <a:r>
              <a:rPr b="1" lang="en" sz="1000">
                <a:solidFill>
                  <a:srgbClr val="F2837C"/>
                </a:solidFill>
              </a:rPr>
              <a:t> 4 </a:t>
            </a:r>
            <a:r>
              <a:rPr b="1" lang="en" sz="1000">
                <a:solidFill>
                  <a:srgbClr val="F2837C"/>
                </a:solidFill>
              </a:rPr>
              <a:t>%</a:t>
            </a:r>
            <a:r>
              <a:rPr b="1" lang="en" sz="1000">
                <a:solidFill>
                  <a:srgbClr val="F2837C"/>
                </a:solidFill>
              </a:rPr>
              <a:t>   </a:t>
            </a:r>
            <a:r>
              <a:rPr b="1" lang="en" sz="1000">
                <a:solidFill>
                  <a:srgbClr val="5D6B77"/>
                </a:solidFill>
              </a:rPr>
              <a:t>      </a:t>
            </a:r>
            <a:r>
              <a:rPr b="1" lang="en" sz="900">
                <a:solidFill>
                  <a:srgbClr val="5D6B77"/>
                </a:solidFill>
              </a:rPr>
              <a:t>     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Product Search </a:t>
            </a:r>
            <a:r>
              <a:rPr b="1" lang="en" sz="800">
                <a:solidFill>
                  <a:schemeClr val="dk1"/>
                </a:solidFill>
              </a:rPr>
              <a:t>  </a:t>
            </a:r>
            <a:r>
              <a:rPr b="1" lang="en" sz="800">
                <a:solidFill>
                  <a:srgbClr val="92A4B3"/>
                </a:solidFill>
              </a:rPr>
              <a:t>| </a:t>
            </a:r>
            <a:r>
              <a:rPr b="1" lang="en" sz="900">
                <a:solidFill>
                  <a:schemeClr val="dk1"/>
                </a:solidFill>
              </a:rPr>
              <a:t>Shopping list + </a:t>
            </a:r>
            <a:r>
              <a:rPr b="1" lang="en" sz="900">
                <a:solidFill>
                  <a:schemeClr val="dk1"/>
                </a:solidFill>
              </a:rPr>
              <a:t>DIY tips</a:t>
            </a:r>
            <a:r>
              <a:rPr b="1" lang="en" sz="800">
                <a:solidFill>
                  <a:schemeClr val="dk1"/>
                </a:solidFill>
              </a:rPr>
              <a:t> </a:t>
            </a:r>
            <a:r>
              <a:rPr b="1" lang="en" sz="800">
                <a:solidFill>
                  <a:srgbClr val="E69138"/>
                </a:solidFill>
              </a:rPr>
              <a:t> </a:t>
            </a:r>
            <a:endParaRPr b="1" sz="500">
              <a:solidFill>
                <a:srgbClr val="E691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9" name="Google Shape;229;p30"/>
          <p:cNvCxnSpPr>
            <a:stCxn id="213" idx="2"/>
            <a:endCxn id="230" idx="1"/>
          </p:cNvCxnSpPr>
          <p:nvPr/>
        </p:nvCxnSpPr>
        <p:spPr>
          <a:xfrm flipH="1" rot="-5400000">
            <a:off x="1777250" y="2990775"/>
            <a:ext cx="1092300" cy="1641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31" name="Google Shape;231;p30"/>
          <p:cNvCxnSpPr>
            <a:stCxn id="213" idx="2"/>
            <a:endCxn id="218" idx="3"/>
          </p:cNvCxnSpPr>
          <p:nvPr/>
        </p:nvCxnSpPr>
        <p:spPr>
          <a:xfrm rot="5400000">
            <a:off x="1580900" y="2975025"/>
            <a:ext cx="1108800" cy="2121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32" name="Google Shape;232;p30"/>
          <p:cNvCxnSpPr>
            <a:stCxn id="214" idx="2"/>
            <a:endCxn id="224" idx="3"/>
          </p:cNvCxnSpPr>
          <p:nvPr/>
        </p:nvCxnSpPr>
        <p:spPr>
          <a:xfrm rot="5400000">
            <a:off x="6293500" y="2944713"/>
            <a:ext cx="1088700" cy="2370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33" name="Google Shape;233;p30"/>
          <p:cNvCxnSpPr>
            <a:stCxn id="214" idx="2"/>
            <a:endCxn id="221" idx="1"/>
          </p:cNvCxnSpPr>
          <p:nvPr/>
        </p:nvCxnSpPr>
        <p:spPr>
          <a:xfrm flipH="1" rot="-5400000">
            <a:off x="6529300" y="2945913"/>
            <a:ext cx="1072800" cy="2187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34" name="Google Shape;234;p30"/>
          <p:cNvSpPr txBox="1"/>
          <p:nvPr/>
        </p:nvSpPr>
        <p:spPr>
          <a:xfrm>
            <a:off x="5084650" y="4052777"/>
            <a:ext cx="169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Matériel pour palisser une vigne sur un mur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Quel matériel pour monter une cloison de placoplâtre ?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235" name="Google Shape;235;p30"/>
          <p:cNvSpPr txBox="1"/>
          <p:nvPr/>
        </p:nvSpPr>
        <p:spPr>
          <a:xfrm>
            <a:off x="2323100" y="4082850"/>
            <a:ext cx="1213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Untreated fir board, L.200 x W.40 x D.5cm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Relais Wi-Fi Contrôle des volets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236" name="Google Shape;236;p30"/>
          <p:cNvSpPr txBox="1"/>
          <p:nvPr/>
        </p:nvSpPr>
        <p:spPr>
          <a:xfrm>
            <a:off x="3456150" y="4082852"/>
            <a:ext cx="1178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Toutes le matériel nécessaire pour faire un placard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2405477" y="3218327"/>
            <a:ext cx="9981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</a:rPr>
              <a:t>Recherche produit par description/usage/etc.</a:t>
            </a:r>
            <a:endParaRPr b="1" sz="900">
              <a:solidFill>
                <a:srgbClr val="5D6B77"/>
              </a:solidFill>
            </a:endParaRPr>
          </a:p>
        </p:txBody>
      </p:sp>
      <p:sp>
        <p:nvSpPr>
          <p:cNvPr id="237" name="Google Shape;237;p30"/>
          <p:cNvSpPr txBox="1"/>
          <p:nvPr/>
        </p:nvSpPr>
        <p:spPr>
          <a:xfrm>
            <a:off x="3406199" y="3235352"/>
            <a:ext cx="1278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Requête produit liée à un besoin éditorial</a:t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238" name="Google Shape;23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3625" y="2899988"/>
            <a:ext cx="207050" cy="3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4440" y="1866750"/>
            <a:ext cx="201760" cy="1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/>
          <p:nvPr/>
        </p:nvSpPr>
        <p:spPr>
          <a:xfrm>
            <a:off x="53300" y="65475"/>
            <a:ext cx="881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ANALYSE DES</a:t>
            </a: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INPUTS CLIENTS ET OUTPUTS MODÈLE</a:t>
            </a: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RAGEDITO 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1"/>
          <p:cNvSpPr txBox="1"/>
          <p:nvPr/>
        </p:nvSpPr>
        <p:spPr>
          <a:xfrm>
            <a:off x="6177806" y="3"/>
            <a:ext cx="29337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PÉRIMÈTRE</a:t>
            </a:r>
            <a:r>
              <a:rPr b="1" lang="en" sz="700">
                <a:solidFill>
                  <a:srgbClr val="0097A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Leroy Merlin FR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PÉRIODE</a:t>
            </a: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: 2026.02.01 - 2026.02.16 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SOURCES DE DONNÉES </a:t>
            </a: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Datadog traces LLM Observability</a:t>
            </a:r>
            <a:endParaRPr b="1" sz="700">
              <a:solidFill>
                <a:srgbClr val="F283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53300" y="65475"/>
            <a:ext cx="881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ANALYSE DES</a:t>
            </a: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INPUTS CLIENTS ET OUTPUTS MODÈLE</a:t>
            </a: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RAGEDITO 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7" name="Google Shape;247;p31"/>
          <p:cNvSpPr txBox="1"/>
          <p:nvPr/>
        </p:nvSpPr>
        <p:spPr>
          <a:xfrm>
            <a:off x="1687271" y="600064"/>
            <a:ext cx="117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10 680 requêtes</a:t>
            </a:r>
            <a:r>
              <a:rPr lang="en" sz="1200">
                <a:solidFill>
                  <a:srgbClr val="5D6B77"/>
                </a:solidFill>
              </a:rPr>
              <a:t> </a:t>
            </a:r>
            <a:endParaRPr b="1" sz="900">
              <a:solidFill>
                <a:srgbClr val="5D6B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8" name="Google Shape;248;p31"/>
          <p:cNvSpPr/>
          <p:nvPr/>
        </p:nvSpPr>
        <p:spPr>
          <a:xfrm>
            <a:off x="2570300" y="621753"/>
            <a:ext cx="4003375" cy="369300"/>
          </a:xfrm>
          <a:prstGeom prst="flowChartManualOperation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7D8E9D"/>
                </a:solidFill>
                <a:latin typeface="Montserrat"/>
                <a:ea typeface="Montserrat"/>
                <a:cs typeface="Montserrat"/>
                <a:sym typeface="Montserrat"/>
              </a:rPr>
              <a:t>Requêtes clients pour l'analyse</a:t>
            </a:r>
            <a:endParaRPr b="1" sz="800">
              <a:solidFill>
                <a:srgbClr val="7D8E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9" name="Google Shape;249;p31"/>
          <p:cNvSpPr/>
          <p:nvPr/>
        </p:nvSpPr>
        <p:spPr>
          <a:xfrm>
            <a:off x="2753113" y="1135000"/>
            <a:ext cx="3637775" cy="369300"/>
          </a:xfrm>
          <a:prstGeom prst="flowChartManualOperation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7D8E9D"/>
                </a:solidFill>
                <a:latin typeface="Montserrat"/>
                <a:ea typeface="Montserrat"/>
                <a:cs typeface="Montserrat"/>
                <a:sym typeface="Montserrat"/>
              </a:rPr>
              <a:t>Requêtes clients pertinentes</a:t>
            </a:r>
            <a:endParaRPr b="1" sz="800">
              <a:solidFill>
                <a:srgbClr val="7D8E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31"/>
          <p:cNvSpPr txBox="1"/>
          <p:nvPr/>
        </p:nvSpPr>
        <p:spPr>
          <a:xfrm>
            <a:off x="4928050" y="1972563"/>
            <a:ext cx="40566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1D946E"/>
                </a:solidFill>
              </a:rPr>
              <a:t>Requêtes clients AVEC RÉPONSE (tutoriel &amp;/ shopping list)</a:t>
            </a:r>
            <a:endParaRPr b="1" sz="1000">
              <a:solidFill>
                <a:srgbClr val="1D946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D946E"/>
                </a:solidFill>
                <a:latin typeface="Montserrat"/>
                <a:ea typeface="Montserrat"/>
                <a:cs typeface="Montserrat"/>
                <a:sym typeface="Montserrat"/>
              </a:rPr>
              <a:t>43 %</a:t>
            </a:r>
            <a:r>
              <a:rPr b="1" lang="en" sz="1200">
                <a:solidFill>
                  <a:srgbClr val="1D946E"/>
                </a:solidFill>
              </a:rPr>
              <a:t>  </a:t>
            </a:r>
            <a:endParaRPr b="1" sz="900">
              <a:solidFill>
                <a:srgbClr val="1D946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31"/>
          <p:cNvSpPr txBox="1"/>
          <p:nvPr/>
        </p:nvSpPr>
        <p:spPr>
          <a:xfrm>
            <a:off x="1735546" y="1153864"/>
            <a:ext cx="117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10 482 queries</a:t>
            </a:r>
            <a:r>
              <a:rPr lang="en" sz="1200">
                <a:solidFill>
                  <a:srgbClr val="5D6B77"/>
                </a:solidFill>
              </a:rPr>
              <a:t>  </a:t>
            </a:r>
            <a:endParaRPr b="1" sz="900">
              <a:solidFill>
                <a:srgbClr val="5D6B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2" name="Google Shape;252;p31"/>
          <p:cNvCxnSpPr>
            <a:stCxn id="249" idx="2"/>
            <a:endCxn id="253" idx="0"/>
          </p:cNvCxnSpPr>
          <p:nvPr/>
        </p:nvCxnSpPr>
        <p:spPr>
          <a:xfrm rot="5400000">
            <a:off x="3176400" y="569200"/>
            <a:ext cx="460500" cy="23307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2837C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53" name="Google Shape;253;p31"/>
          <p:cNvSpPr txBox="1"/>
          <p:nvPr/>
        </p:nvSpPr>
        <p:spPr>
          <a:xfrm>
            <a:off x="444950" y="1964775"/>
            <a:ext cx="35928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2837C"/>
                </a:solidFill>
              </a:rPr>
              <a:t>Customer queries WITH NO RESPONSE</a:t>
            </a:r>
            <a:endParaRPr b="1" sz="1000">
              <a:solidFill>
                <a:srgbClr val="F2837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2837C"/>
                </a:solidFill>
              </a:rPr>
              <a:t>57 %</a:t>
            </a:r>
            <a:r>
              <a:rPr b="1" lang="en" sz="1300">
                <a:solidFill>
                  <a:srgbClr val="F2837C"/>
                </a:solidFill>
              </a:rPr>
              <a:t> </a:t>
            </a:r>
            <a:r>
              <a:rPr b="1" lang="en" sz="1300">
                <a:solidFill>
                  <a:srgbClr val="EA9999"/>
                </a:solidFill>
              </a:rPr>
              <a:t> </a:t>
            </a:r>
            <a:endParaRPr b="1" sz="1000">
              <a:solidFill>
                <a:srgbClr val="EA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54" name="Google Shape;254;p31"/>
          <p:cNvCxnSpPr>
            <a:stCxn id="249" idx="2"/>
            <a:endCxn id="250" idx="0"/>
          </p:cNvCxnSpPr>
          <p:nvPr/>
        </p:nvCxnSpPr>
        <p:spPr>
          <a:xfrm flipH="1" rot="-5400000">
            <a:off x="5530050" y="546250"/>
            <a:ext cx="468300" cy="23844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rgbClr val="1D946E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55" name="Google Shape;255;p31"/>
          <p:cNvSpPr/>
          <p:nvPr/>
        </p:nvSpPr>
        <p:spPr>
          <a:xfrm>
            <a:off x="7174988" y="3202452"/>
            <a:ext cx="1579200" cy="7782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1"/>
          <p:cNvSpPr txBox="1"/>
          <p:nvPr/>
        </p:nvSpPr>
        <p:spPr>
          <a:xfrm>
            <a:off x="7175006" y="3191353"/>
            <a:ext cx="158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Requête éditoriale :</a:t>
            </a:r>
            <a:endParaRPr b="1" sz="1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Comment faire…</a:t>
            </a:r>
            <a:endParaRPr b="1" sz="1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etc.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7175002" y="2576627"/>
            <a:ext cx="1690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D946E"/>
                </a:solidFill>
              </a:rPr>
              <a:t>34 %</a:t>
            </a:r>
            <a:endParaRPr b="1" sz="1000">
              <a:solidFill>
                <a:srgbClr val="1D946E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RAGEdito &amp; Shopping list</a:t>
            </a:r>
            <a:r>
              <a:rPr b="1" lang="en" sz="900">
                <a:solidFill>
                  <a:schemeClr val="accent4"/>
                </a:solidFill>
              </a:rPr>
              <a:t> 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258" name="Google Shape;258;p31"/>
          <p:cNvSpPr txBox="1"/>
          <p:nvPr/>
        </p:nvSpPr>
        <p:spPr>
          <a:xfrm>
            <a:off x="6804650" y="3967527"/>
            <a:ext cx="2319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comment  recolorer un évier en granit noir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comment faire un joint d'étanchéité dans une douche</a:t>
            </a:r>
            <a:endParaRPr b="1" i="1" sz="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Comment détartrer son chauffe-eau électrique ?</a:t>
            </a:r>
            <a:endParaRPr b="1" i="1" sz="800">
              <a:solidFill>
                <a:srgbClr val="5D6B77"/>
              </a:solidFill>
            </a:endParaRPr>
          </a:p>
        </p:txBody>
      </p:sp>
      <p:sp>
        <p:nvSpPr>
          <p:cNvPr id="259" name="Google Shape;259;p31"/>
          <p:cNvSpPr/>
          <p:nvPr/>
        </p:nvSpPr>
        <p:spPr>
          <a:xfrm>
            <a:off x="5140152" y="3218327"/>
            <a:ext cx="1579200" cy="7782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1"/>
          <p:cNvSpPr txBox="1"/>
          <p:nvPr/>
        </p:nvSpPr>
        <p:spPr>
          <a:xfrm>
            <a:off x="5140150" y="2576627"/>
            <a:ext cx="1579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D946E"/>
                </a:solidFill>
              </a:rPr>
              <a:t>9 %</a:t>
            </a:r>
            <a:endParaRPr b="1" sz="1000">
              <a:solidFill>
                <a:srgbClr val="1D946E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chemeClr val="dk1"/>
                </a:solidFill>
              </a:rPr>
              <a:t>Shopping list + DIY tips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261" name="Google Shape;261;p31"/>
          <p:cNvSpPr/>
          <p:nvPr/>
        </p:nvSpPr>
        <p:spPr>
          <a:xfrm>
            <a:off x="3406200" y="3218327"/>
            <a:ext cx="1278300" cy="7782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 cap="flat" cmpd="sng" w="19050">
            <a:solidFill>
              <a:srgbClr val="92A4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1"/>
          <p:cNvSpPr txBox="1"/>
          <p:nvPr/>
        </p:nvSpPr>
        <p:spPr>
          <a:xfrm>
            <a:off x="5137606" y="3350841"/>
            <a:ext cx="1584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Requête produit liée à un besoin éditorial</a:t>
            </a:r>
            <a:endParaRPr b="1" sz="700">
              <a:solidFill>
                <a:schemeClr val="lt1"/>
              </a:solidFill>
            </a:endParaRPr>
          </a:p>
        </p:txBody>
      </p:sp>
      <p:sp>
        <p:nvSpPr>
          <p:cNvPr id="263" name="Google Shape;263;p31"/>
          <p:cNvSpPr txBox="1"/>
          <p:nvPr/>
        </p:nvSpPr>
        <p:spPr>
          <a:xfrm>
            <a:off x="2377200" y="2595875"/>
            <a:ext cx="2550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</a:rPr>
              <a:t>                  </a:t>
            </a:r>
            <a:r>
              <a:rPr b="1" lang="en" sz="1000">
                <a:solidFill>
                  <a:srgbClr val="5D6B77"/>
                </a:solidFill>
              </a:rPr>
              <a:t>                          </a:t>
            </a:r>
            <a:r>
              <a:rPr b="1" lang="en" sz="1000">
                <a:solidFill>
                  <a:srgbClr val="F2837C"/>
                </a:solidFill>
              </a:rPr>
              <a:t> 4 </a:t>
            </a:r>
            <a:r>
              <a:rPr b="1" lang="en" sz="1000">
                <a:solidFill>
                  <a:srgbClr val="F2837C"/>
                </a:solidFill>
              </a:rPr>
              <a:t>%</a:t>
            </a:r>
            <a:r>
              <a:rPr b="1" lang="en" sz="1000">
                <a:solidFill>
                  <a:srgbClr val="F2837C"/>
                </a:solidFill>
              </a:rPr>
              <a:t>   </a:t>
            </a:r>
            <a:r>
              <a:rPr b="1" lang="en" sz="1000">
                <a:solidFill>
                  <a:srgbClr val="5D6B77"/>
                </a:solidFill>
              </a:rPr>
              <a:t>      </a:t>
            </a:r>
            <a:r>
              <a:rPr b="1" lang="en" sz="900">
                <a:solidFill>
                  <a:srgbClr val="5D6B77"/>
                </a:solidFill>
              </a:rPr>
              <a:t>     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                               Shopping list + DIY tips</a:t>
            </a:r>
            <a:r>
              <a:rPr b="1" lang="en" sz="800">
                <a:solidFill>
                  <a:schemeClr val="dk1"/>
                </a:solidFill>
              </a:rPr>
              <a:t> </a:t>
            </a:r>
            <a:r>
              <a:rPr b="1" lang="en" sz="800">
                <a:solidFill>
                  <a:srgbClr val="E69138"/>
                </a:solidFill>
              </a:rPr>
              <a:t> </a:t>
            </a:r>
            <a:endParaRPr b="1" sz="500">
              <a:solidFill>
                <a:srgbClr val="E691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4" name="Google Shape;264;p31"/>
          <p:cNvCxnSpPr>
            <a:stCxn id="265" idx="2"/>
            <a:endCxn id="259" idx="3"/>
          </p:cNvCxnSpPr>
          <p:nvPr/>
        </p:nvCxnSpPr>
        <p:spPr>
          <a:xfrm rot="5400000">
            <a:off x="6293502" y="2944577"/>
            <a:ext cx="1088700" cy="2370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66" name="Google Shape;266;p31"/>
          <p:cNvCxnSpPr>
            <a:stCxn id="265" idx="2"/>
            <a:endCxn id="256" idx="1"/>
          </p:cNvCxnSpPr>
          <p:nvPr/>
        </p:nvCxnSpPr>
        <p:spPr>
          <a:xfrm flipH="1" rot="-5400000">
            <a:off x="6529256" y="2945803"/>
            <a:ext cx="1072800" cy="2187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67" name="Google Shape;267;p31"/>
          <p:cNvSpPr txBox="1"/>
          <p:nvPr/>
        </p:nvSpPr>
        <p:spPr>
          <a:xfrm>
            <a:off x="5084650" y="4052777"/>
            <a:ext cx="169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Matériel pour palisser une vigne sur un mur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Quel matériel pour monter une cloison de placoplâtre ?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268" name="Google Shape;268;p31"/>
          <p:cNvSpPr txBox="1"/>
          <p:nvPr/>
        </p:nvSpPr>
        <p:spPr>
          <a:xfrm>
            <a:off x="3456150" y="4082852"/>
            <a:ext cx="1178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Toutes le matériel nécessaire pour faire un placard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269" name="Google Shape;269;p31"/>
          <p:cNvSpPr txBox="1"/>
          <p:nvPr/>
        </p:nvSpPr>
        <p:spPr>
          <a:xfrm>
            <a:off x="3406199" y="3235352"/>
            <a:ext cx="1278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Requête produit liée à un besoin éditorial</a:t>
            </a:r>
            <a:endParaRPr b="1" sz="600">
              <a:solidFill>
                <a:srgbClr val="5D6B77"/>
              </a:solidFill>
            </a:endParaRPr>
          </a:p>
        </p:txBody>
      </p:sp>
      <p:sp>
        <p:nvSpPr>
          <p:cNvPr id="270" name="Google Shape;270;p31"/>
          <p:cNvSpPr/>
          <p:nvPr/>
        </p:nvSpPr>
        <p:spPr>
          <a:xfrm>
            <a:off x="-25" y="3000"/>
            <a:ext cx="9144000" cy="5137500"/>
          </a:xfrm>
          <a:prstGeom prst="rect">
            <a:avLst/>
          </a:prstGeom>
          <a:solidFill>
            <a:srgbClr val="BECDDA">
              <a:alpha val="55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1"/>
          <p:cNvSpPr txBox="1"/>
          <p:nvPr/>
        </p:nvSpPr>
        <p:spPr>
          <a:xfrm>
            <a:off x="444950" y="2625790"/>
            <a:ext cx="1584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D6B77"/>
                </a:solidFill>
              </a:rPr>
              <a:t>33</a:t>
            </a:r>
            <a:r>
              <a:rPr b="1" lang="en" sz="1000">
                <a:solidFill>
                  <a:srgbClr val="5D6B77"/>
                </a:solidFill>
              </a:rPr>
              <a:t> %</a:t>
            </a:r>
            <a:r>
              <a:rPr b="1" lang="en" sz="900">
                <a:solidFill>
                  <a:srgbClr val="5D6B77"/>
                </a:solidFill>
              </a:rPr>
              <a:t> 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FAQ</a:t>
            </a:r>
            <a:endParaRPr b="1" sz="500">
              <a:solidFill>
                <a:srgbClr val="E691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31"/>
          <p:cNvSpPr txBox="1"/>
          <p:nvPr/>
        </p:nvSpPr>
        <p:spPr>
          <a:xfrm>
            <a:off x="444955" y="3304652"/>
            <a:ext cx="1584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5D6B77"/>
                </a:solidFill>
              </a:rPr>
              <a:t>Requêtes admin / service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5D6B77"/>
                </a:solidFill>
              </a:rPr>
              <a:t>(commandes, factures, horaires, fidélité, stock)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chemeClr val="dk2"/>
              </a:solidFill>
            </a:endParaRPr>
          </a:p>
        </p:txBody>
      </p:sp>
      <p:sp>
        <p:nvSpPr>
          <p:cNvPr id="273" name="Google Shape;273;p31"/>
          <p:cNvSpPr txBox="1"/>
          <p:nvPr/>
        </p:nvSpPr>
        <p:spPr>
          <a:xfrm>
            <a:off x="366350" y="3994875"/>
            <a:ext cx="1741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prendre rendez-vous salle de bain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livraison point relais</a:t>
            </a:r>
            <a:endParaRPr b="1" i="1" sz="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aide après achat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magasin paris 75019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274" name="Google Shape;274;p31"/>
          <p:cNvSpPr/>
          <p:nvPr/>
        </p:nvSpPr>
        <p:spPr>
          <a:xfrm>
            <a:off x="502824" y="897475"/>
            <a:ext cx="3494100" cy="16359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 cap="flat" cmpd="sng" w="19050">
            <a:solidFill>
              <a:srgbClr val="92A4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E9E5"/>
                </a:solidFill>
              </a:rPr>
              <a:t>Hors périmètre RAGEdito →</a:t>
            </a:r>
            <a:endParaRPr b="1" sz="1100">
              <a:solidFill>
                <a:srgbClr val="FFE9E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Automatiser les requêtes service via routage :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rgbClr val="FFFFFF"/>
                </a:solidFill>
              </a:rPr>
              <a:t>Pages FAQ</a:t>
            </a:r>
            <a:endParaRPr b="1" sz="1100">
              <a:solidFill>
                <a:srgbClr val="FFFFFF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rgbClr val="FFFFFF"/>
                </a:solidFill>
              </a:rPr>
              <a:t>Chatbots</a:t>
            </a:r>
            <a:endParaRPr b="1" sz="1100">
              <a:solidFill>
                <a:srgbClr val="FFFFFF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rgbClr val="FFFFFF"/>
                </a:solidFill>
              </a:rPr>
              <a:t>Support</a:t>
            </a:r>
            <a:endParaRPr b="1" sz="1100">
              <a:solidFill>
                <a:srgbClr val="FFFFFF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rgbClr val="FFFFFF"/>
                </a:solidFill>
              </a:rPr>
              <a:t>Recherche Produit</a:t>
            </a:r>
            <a:endParaRPr b="1" sz="1100">
              <a:solidFill>
                <a:srgbClr val="FFFFFF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rgbClr val="FFFFFF"/>
                </a:solidFill>
              </a:rPr>
              <a:t>etc. </a:t>
            </a:r>
            <a:endParaRPr b="1" sz="1100">
              <a:solidFill>
                <a:srgbClr val="FFE9E5"/>
              </a:solidFill>
            </a:endParaRPr>
          </a:p>
        </p:txBody>
      </p:sp>
      <p:sp>
        <p:nvSpPr>
          <p:cNvPr id="275" name="Google Shape;275;p31"/>
          <p:cNvSpPr/>
          <p:nvPr/>
        </p:nvSpPr>
        <p:spPr>
          <a:xfrm>
            <a:off x="2408001" y="3218325"/>
            <a:ext cx="998100" cy="778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1"/>
          <p:cNvSpPr txBox="1"/>
          <p:nvPr/>
        </p:nvSpPr>
        <p:spPr>
          <a:xfrm>
            <a:off x="2366650" y="2595842"/>
            <a:ext cx="2632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</a:rPr>
              <a:t>         </a:t>
            </a:r>
            <a:r>
              <a:rPr b="1" lang="en" sz="1000">
                <a:solidFill>
                  <a:srgbClr val="5D6B77"/>
                </a:solidFill>
              </a:rPr>
              <a:t>20</a:t>
            </a:r>
            <a:r>
              <a:rPr b="1" lang="en" sz="1000">
                <a:solidFill>
                  <a:srgbClr val="5D6B77"/>
                </a:solidFill>
              </a:rPr>
              <a:t> % </a:t>
            </a:r>
            <a:r>
              <a:rPr b="1" lang="en" sz="1000">
                <a:solidFill>
                  <a:srgbClr val="5D6B77"/>
                </a:solidFill>
              </a:rPr>
              <a:t>      </a:t>
            </a:r>
            <a:r>
              <a:rPr b="1" lang="en" sz="900">
                <a:solidFill>
                  <a:srgbClr val="5D6B77"/>
                </a:solidFill>
              </a:rPr>
              <a:t>     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Product Search </a:t>
            </a:r>
            <a:r>
              <a:rPr b="1" lang="en" sz="900">
                <a:solidFill>
                  <a:srgbClr val="92A4B3"/>
                </a:solidFill>
              </a:rPr>
              <a:t>  </a:t>
            </a:r>
            <a:r>
              <a:rPr b="1" lang="en" sz="800">
                <a:solidFill>
                  <a:srgbClr val="92A4B3"/>
                </a:solidFill>
              </a:rPr>
              <a:t>|    </a:t>
            </a:r>
            <a:r>
              <a:rPr b="1" lang="en" sz="800">
                <a:solidFill>
                  <a:schemeClr val="dk1"/>
                </a:solidFill>
              </a:rPr>
              <a:t> </a:t>
            </a:r>
            <a:r>
              <a:rPr b="1" lang="en" sz="800">
                <a:solidFill>
                  <a:srgbClr val="E69138"/>
                </a:solidFill>
              </a:rPr>
              <a:t> </a:t>
            </a:r>
            <a:endParaRPr b="1" sz="500">
              <a:solidFill>
                <a:srgbClr val="E691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31"/>
          <p:cNvSpPr txBox="1"/>
          <p:nvPr/>
        </p:nvSpPr>
        <p:spPr>
          <a:xfrm>
            <a:off x="2323100" y="4082850"/>
            <a:ext cx="1213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Untreated fir board, L.200 x W.40 x D.5cm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Relais Wi-Fi Contrôle des volets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278" name="Google Shape;278;p31"/>
          <p:cNvSpPr txBox="1"/>
          <p:nvPr/>
        </p:nvSpPr>
        <p:spPr>
          <a:xfrm>
            <a:off x="2408002" y="3219652"/>
            <a:ext cx="9981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5D6B77"/>
                </a:solidFill>
              </a:rPr>
              <a:t>Recherche produit par description/usage/etc.</a:t>
            </a:r>
            <a:endParaRPr b="1" sz="600">
              <a:solidFill>
                <a:srgbClr val="5D6B77"/>
              </a:solidFill>
            </a:endParaRPr>
          </a:p>
        </p:txBody>
      </p:sp>
      <p:cxnSp>
        <p:nvCxnSpPr>
          <p:cNvPr id="279" name="Google Shape;279;p31"/>
          <p:cNvCxnSpPr>
            <a:stCxn id="274" idx="2"/>
            <a:endCxn id="278" idx="1"/>
          </p:cNvCxnSpPr>
          <p:nvPr/>
        </p:nvCxnSpPr>
        <p:spPr>
          <a:xfrm flipH="1" rot="-5400000">
            <a:off x="1785474" y="2997775"/>
            <a:ext cx="1086900" cy="1581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80" name="Google Shape;2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7850" y="2217900"/>
            <a:ext cx="207050" cy="31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3215" y="1091638"/>
            <a:ext cx="201760" cy="1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1"/>
          <p:cNvSpPr/>
          <p:nvPr/>
        </p:nvSpPr>
        <p:spPr>
          <a:xfrm>
            <a:off x="450050" y="3218325"/>
            <a:ext cx="1579200" cy="778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3" name="Google Shape;283;p31"/>
          <p:cNvCxnSpPr/>
          <p:nvPr/>
        </p:nvCxnSpPr>
        <p:spPr>
          <a:xfrm rot="5400000">
            <a:off x="1580900" y="2975025"/>
            <a:ext cx="1108800" cy="2121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3075" y="276025"/>
            <a:ext cx="377600" cy="5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02525" y="176913"/>
            <a:ext cx="327900" cy="30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b="13470" l="11565" r="22537" t="22994"/>
          <a:stretch/>
        </p:blipFill>
        <p:spPr>
          <a:xfrm>
            <a:off x="459738" y="1206650"/>
            <a:ext cx="744300" cy="717600"/>
          </a:xfrm>
          <a:prstGeom prst="ellipse">
            <a:avLst/>
          </a:prstGeom>
          <a:noFill/>
          <a:ln cap="flat" cmpd="sng" w="38100">
            <a:solidFill>
              <a:srgbClr val="FFAE9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6">
            <a:alphaModFix/>
          </a:blip>
          <a:srcRect b="43751" l="0" r="0" t="0"/>
          <a:stretch/>
        </p:blipFill>
        <p:spPr>
          <a:xfrm>
            <a:off x="4572001" y="1206650"/>
            <a:ext cx="684300" cy="684300"/>
          </a:xfrm>
          <a:prstGeom prst="ellipse">
            <a:avLst/>
          </a:prstGeom>
          <a:noFill/>
          <a:ln cap="flat" cmpd="sng" w="38100">
            <a:solidFill>
              <a:srgbClr val="FFAE9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5" name="Google Shape;65;p14"/>
          <p:cNvSpPr txBox="1"/>
          <p:nvPr/>
        </p:nvSpPr>
        <p:spPr>
          <a:xfrm>
            <a:off x="1204053" y="1365357"/>
            <a:ext cx="115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ZI WANG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5256300" y="1348700"/>
            <a:ext cx="271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EKATERINA REZANOVICH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4557901" y="2164700"/>
            <a:ext cx="4111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 Analyst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ADEO Services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Customer &amp; commerce digital platform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 Transversal Team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b="1" lang="en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 ans d'expérience</a:t>
            </a:r>
            <a:endParaRPr b="1">
              <a:solidFill>
                <a:srgbClr val="5D6B7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30826" y="2164700"/>
            <a:ext cx="41118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 Scientist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ADEO Services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Customer &amp; commerce digital platform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Data Transversal Team 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4 ans d'expérience</a:t>
            </a:r>
            <a:endParaRPr b="1">
              <a:solidFill>
                <a:srgbClr val="5D6B7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7225" y="289100"/>
            <a:ext cx="8960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VOS INTERVENANTS </a:t>
            </a:r>
            <a:r>
              <a:rPr lang="en" sz="31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 SOMMES-NOUS</a:t>
            </a:r>
            <a:endParaRPr sz="310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2"/>
          <p:cNvSpPr txBox="1"/>
          <p:nvPr/>
        </p:nvSpPr>
        <p:spPr>
          <a:xfrm>
            <a:off x="3456150" y="4082852"/>
            <a:ext cx="1178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Toutes le matériel nécessaire pour faire un placard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289" name="Google Shape;289;p32"/>
          <p:cNvSpPr/>
          <p:nvPr/>
        </p:nvSpPr>
        <p:spPr>
          <a:xfrm>
            <a:off x="2408000" y="3218325"/>
            <a:ext cx="998100" cy="778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90" name="Google Shape;290;p32"/>
          <p:cNvCxnSpPr>
            <a:stCxn id="291" idx="2"/>
            <a:endCxn id="292" idx="0"/>
          </p:cNvCxnSpPr>
          <p:nvPr/>
        </p:nvCxnSpPr>
        <p:spPr>
          <a:xfrm rot="5400000">
            <a:off x="3176400" y="569200"/>
            <a:ext cx="460500" cy="23307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F2837C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93" name="Google Shape;293;p32"/>
          <p:cNvCxnSpPr>
            <a:stCxn id="291" idx="2"/>
            <a:endCxn id="294" idx="0"/>
          </p:cNvCxnSpPr>
          <p:nvPr/>
        </p:nvCxnSpPr>
        <p:spPr>
          <a:xfrm flipH="1" rot="-5400000">
            <a:off x="5530050" y="546250"/>
            <a:ext cx="468300" cy="2384400"/>
          </a:xfrm>
          <a:prstGeom prst="curvedConnector3">
            <a:avLst>
              <a:gd fmla="val 49996" name="adj1"/>
            </a:avLst>
          </a:prstGeom>
          <a:noFill/>
          <a:ln cap="flat" cmpd="sng" w="9525">
            <a:solidFill>
              <a:srgbClr val="1D946E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95" name="Google Shape;295;p32"/>
          <p:cNvSpPr txBox="1"/>
          <p:nvPr/>
        </p:nvSpPr>
        <p:spPr>
          <a:xfrm>
            <a:off x="444950" y="2622452"/>
            <a:ext cx="1584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D6B77"/>
                </a:solidFill>
              </a:rPr>
              <a:t>33</a:t>
            </a:r>
            <a:r>
              <a:rPr b="1" lang="en" sz="1000">
                <a:solidFill>
                  <a:srgbClr val="5D6B77"/>
                </a:solidFill>
              </a:rPr>
              <a:t> %</a:t>
            </a:r>
            <a:r>
              <a:rPr b="1" lang="en" sz="900">
                <a:solidFill>
                  <a:srgbClr val="5D6B77"/>
                </a:solidFill>
              </a:rPr>
              <a:t> 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FAQ</a:t>
            </a:r>
            <a:r>
              <a:rPr b="1" lang="en" sz="800">
                <a:solidFill>
                  <a:schemeClr val="dk1"/>
                </a:solidFill>
              </a:rPr>
              <a:t> </a:t>
            </a:r>
            <a:r>
              <a:rPr b="1" lang="en" sz="800">
                <a:solidFill>
                  <a:srgbClr val="E69138"/>
                </a:solidFill>
              </a:rPr>
              <a:t> </a:t>
            </a:r>
            <a:endParaRPr b="1" sz="500">
              <a:solidFill>
                <a:srgbClr val="E691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32"/>
          <p:cNvSpPr/>
          <p:nvPr/>
        </p:nvSpPr>
        <p:spPr>
          <a:xfrm>
            <a:off x="450038" y="3218327"/>
            <a:ext cx="1579200" cy="778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2"/>
          <p:cNvSpPr txBox="1"/>
          <p:nvPr/>
        </p:nvSpPr>
        <p:spPr>
          <a:xfrm>
            <a:off x="444955" y="3304652"/>
            <a:ext cx="1584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5D6B77"/>
                </a:solidFill>
              </a:rPr>
              <a:t>Requêtes admin / service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5D6B77"/>
                </a:solidFill>
              </a:rPr>
              <a:t>(commandes, factures, horaires, fidélité, stock)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">
              <a:solidFill>
                <a:schemeClr val="dk2"/>
              </a:solidFill>
            </a:endParaRPr>
          </a:p>
        </p:txBody>
      </p:sp>
      <p:sp>
        <p:nvSpPr>
          <p:cNvPr id="298" name="Google Shape;298;p32"/>
          <p:cNvSpPr txBox="1"/>
          <p:nvPr/>
        </p:nvSpPr>
        <p:spPr>
          <a:xfrm>
            <a:off x="366350" y="3994875"/>
            <a:ext cx="1741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prendre rendez-vous salle de bain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livraison point relais</a:t>
            </a:r>
            <a:endParaRPr b="1" i="1" sz="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aide après achat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magasin paris 75019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299" name="Google Shape;299;p32"/>
          <p:cNvSpPr/>
          <p:nvPr/>
        </p:nvSpPr>
        <p:spPr>
          <a:xfrm>
            <a:off x="7174988" y="3202452"/>
            <a:ext cx="1579200" cy="7782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2"/>
          <p:cNvSpPr txBox="1"/>
          <p:nvPr/>
        </p:nvSpPr>
        <p:spPr>
          <a:xfrm>
            <a:off x="7175006" y="3191353"/>
            <a:ext cx="158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Requête éditoriale :</a:t>
            </a:r>
            <a:endParaRPr b="1" sz="1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Comment faire…</a:t>
            </a:r>
            <a:endParaRPr b="1" sz="10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etc.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01" name="Google Shape;301;p32"/>
          <p:cNvSpPr txBox="1"/>
          <p:nvPr/>
        </p:nvSpPr>
        <p:spPr>
          <a:xfrm>
            <a:off x="7175002" y="2576627"/>
            <a:ext cx="1690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D946E"/>
                </a:solidFill>
              </a:rPr>
              <a:t>34 %</a:t>
            </a:r>
            <a:endParaRPr b="1" sz="1000">
              <a:solidFill>
                <a:srgbClr val="1D946E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RAGEdito &amp; Shopping list</a:t>
            </a:r>
            <a:r>
              <a:rPr b="1" lang="en" sz="900">
                <a:solidFill>
                  <a:schemeClr val="accent4"/>
                </a:solidFill>
              </a:rPr>
              <a:t> </a:t>
            </a:r>
            <a:endParaRPr b="1" sz="800">
              <a:solidFill>
                <a:schemeClr val="lt1"/>
              </a:solidFill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6804650" y="3967527"/>
            <a:ext cx="2319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comment  recolorer un évier en granit noir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comment faire un joint d'étanchéité dans une douche</a:t>
            </a:r>
            <a:endParaRPr b="1" i="1" sz="800"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Comment détartrer son chauffe-eau électrique ?</a:t>
            </a:r>
            <a:endParaRPr b="1" i="1" sz="800">
              <a:solidFill>
                <a:srgbClr val="5D6B77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5140152" y="3218327"/>
            <a:ext cx="1579200" cy="7782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2"/>
          <p:cNvSpPr txBox="1"/>
          <p:nvPr/>
        </p:nvSpPr>
        <p:spPr>
          <a:xfrm>
            <a:off x="5140150" y="2576627"/>
            <a:ext cx="1579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1D946E"/>
                </a:solidFill>
              </a:rPr>
              <a:t>9 %</a:t>
            </a:r>
            <a:endParaRPr b="1" sz="1000">
              <a:solidFill>
                <a:srgbClr val="1D946E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chemeClr val="dk1"/>
                </a:solidFill>
              </a:rPr>
              <a:t>Shopping list+ DIY tips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305" name="Google Shape;305;p32"/>
          <p:cNvSpPr txBox="1"/>
          <p:nvPr/>
        </p:nvSpPr>
        <p:spPr>
          <a:xfrm>
            <a:off x="5137606" y="3350841"/>
            <a:ext cx="1584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Requête produit liée à un besoin éditorial</a:t>
            </a:r>
            <a:endParaRPr b="1" sz="700">
              <a:solidFill>
                <a:schemeClr val="lt1"/>
              </a:solidFill>
            </a:endParaRPr>
          </a:p>
        </p:txBody>
      </p:sp>
      <p:sp>
        <p:nvSpPr>
          <p:cNvPr id="306" name="Google Shape;306;p32"/>
          <p:cNvSpPr txBox="1"/>
          <p:nvPr/>
        </p:nvSpPr>
        <p:spPr>
          <a:xfrm>
            <a:off x="2377200" y="2595877"/>
            <a:ext cx="2415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</a:rPr>
              <a:t>         </a:t>
            </a:r>
            <a:r>
              <a:rPr b="1" lang="en" sz="1000">
                <a:solidFill>
                  <a:srgbClr val="5D6B77"/>
                </a:solidFill>
              </a:rPr>
              <a:t>20</a:t>
            </a:r>
            <a:r>
              <a:rPr b="1" lang="en" sz="1000">
                <a:solidFill>
                  <a:srgbClr val="5D6B77"/>
                </a:solidFill>
              </a:rPr>
              <a:t> %</a:t>
            </a:r>
            <a:r>
              <a:rPr b="1" lang="en" sz="1000">
                <a:solidFill>
                  <a:srgbClr val="F2837C"/>
                </a:solidFill>
              </a:rPr>
              <a:t> </a:t>
            </a:r>
            <a:r>
              <a:rPr b="1" lang="en" sz="1000">
                <a:solidFill>
                  <a:srgbClr val="5D6B77"/>
                </a:solidFill>
              </a:rPr>
              <a:t>      </a:t>
            </a:r>
            <a:r>
              <a:rPr b="1" lang="en" sz="900">
                <a:solidFill>
                  <a:srgbClr val="5D6B77"/>
                </a:solidFill>
              </a:rPr>
              <a:t>     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Product Search</a:t>
            </a:r>
            <a:r>
              <a:rPr b="1" lang="en" sz="800">
                <a:solidFill>
                  <a:schemeClr val="dk1"/>
                </a:solidFill>
              </a:rPr>
              <a:t> </a:t>
            </a:r>
            <a:r>
              <a:rPr b="1" lang="en" sz="800">
                <a:solidFill>
                  <a:srgbClr val="E69138"/>
                </a:solidFill>
              </a:rPr>
              <a:t> </a:t>
            </a:r>
            <a:endParaRPr b="1" sz="500">
              <a:solidFill>
                <a:srgbClr val="E691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07" name="Google Shape;307;p32"/>
          <p:cNvCxnSpPr>
            <a:stCxn id="308" idx="2"/>
            <a:endCxn id="309" idx="1"/>
          </p:cNvCxnSpPr>
          <p:nvPr/>
        </p:nvCxnSpPr>
        <p:spPr>
          <a:xfrm flipH="1" rot="-5400000">
            <a:off x="1777277" y="2990627"/>
            <a:ext cx="1092300" cy="1641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10" name="Google Shape;310;p32"/>
          <p:cNvCxnSpPr>
            <a:stCxn id="308" idx="2"/>
            <a:endCxn id="297" idx="3"/>
          </p:cNvCxnSpPr>
          <p:nvPr/>
        </p:nvCxnSpPr>
        <p:spPr>
          <a:xfrm rot="5400000">
            <a:off x="1591105" y="2985302"/>
            <a:ext cx="1088400" cy="2121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11" name="Google Shape;311;p32"/>
          <p:cNvCxnSpPr>
            <a:stCxn id="312" idx="2"/>
            <a:endCxn id="303" idx="3"/>
          </p:cNvCxnSpPr>
          <p:nvPr/>
        </p:nvCxnSpPr>
        <p:spPr>
          <a:xfrm rot="5400000">
            <a:off x="6293502" y="2944577"/>
            <a:ext cx="1088700" cy="2370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13" name="Google Shape;313;p32"/>
          <p:cNvCxnSpPr>
            <a:stCxn id="312" idx="2"/>
            <a:endCxn id="300" idx="1"/>
          </p:cNvCxnSpPr>
          <p:nvPr/>
        </p:nvCxnSpPr>
        <p:spPr>
          <a:xfrm flipH="1" rot="-5400000">
            <a:off x="6529256" y="2945803"/>
            <a:ext cx="1072800" cy="218700"/>
          </a:xfrm>
          <a:prstGeom prst="curvedConnector2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14" name="Google Shape;314;p32"/>
          <p:cNvSpPr txBox="1"/>
          <p:nvPr/>
        </p:nvSpPr>
        <p:spPr>
          <a:xfrm>
            <a:off x="5084650" y="4052777"/>
            <a:ext cx="16902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Matériel pour palisser une vigne sur un mur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Quel matériel pour monter une cloison de placoplâtre ?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315" name="Google Shape;315;p32"/>
          <p:cNvSpPr txBox="1"/>
          <p:nvPr/>
        </p:nvSpPr>
        <p:spPr>
          <a:xfrm>
            <a:off x="2323100" y="4082850"/>
            <a:ext cx="1213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rgbClr val="5D6B77"/>
                </a:solidFill>
              </a:rPr>
              <a:t>Untreated fir board, L.200 x W.40 x D.5cm</a:t>
            </a:r>
            <a:endParaRPr b="1" i="1" sz="800">
              <a:solidFill>
                <a:srgbClr val="5D6B77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800">
                <a:solidFill>
                  <a:schemeClr val="lt1"/>
                </a:solidFill>
              </a:rPr>
              <a:t>Relais Wi-Fi Contrôle des volets</a:t>
            </a:r>
            <a:endParaRPr b="1" i="1" sz="800">
              <a:solidFill>
                <a:schemeClr val="lt1"/>
              </a:solidFill>
            </a:endParaRPr>
          </a:p>
        </p:txBody>
      </p:sp>
      <p:sp>
        <p:nvSpPr>
          <p:cNvPr id="309" name="Google Shape;309;p32"/>
          <p:cNvSpPr txBox="1"/>
          <p:nvPr/>
        </p:nvSpPr>
        <p:spPr>
          <a:xfrm>
            <a:off x="2405477" y="3218327"/>
            <a:ext cx="9981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5D6B77"/>
                </a:solidFill>
              </a:rPr>
              <a:t>Recherche produit par description/usage/etc.</a:t>
            </a:r>
            <a:endParaRPr b="1" sz="600">
              <a:solidFill>
                <a:srgbClr val="5D6B77"/>
              </a:solidFill>
            </a:endParaRPr>
          </a:p>
        </p:txBody>
      </p:sp>
      <p:pic>
        <p:nvPicPr>
          <p:cNvPr id="316" name="Google Shape;31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4650" y="1825895"/>
            <a:ext cx="207050" cy="3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2"/>
          <p:cNvSpPr/>
          <p:nvPr/>
        </p:nvSpPr>
        <p:spPr>
          <a:xfrm>
            <a:off x="2753113" y="1135000"/>
            <a:ext cx="3637775" cy="369300"/>
          </a:xfrm>
          <a:prstGeom prst="flowChartManualOperation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7D8E9D"/>
                </a:solidFill>
                <a:latin typeface="Montserrat"/>
                <a:ea typeface="Montserrat"/>
                <a:cs typeface="Montserrat"/>
                <a:sym typeface="Montserrat"/>
              </a:rPr>
              <a:t>Requêtes clients pertinentes</a:t>
            </a:r>
            <a:endParaRPr b="1" sz="800">
              <a:solidFill>
                <a:srgbClr val="7D8E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7" name="Google Shape;317;p32"/>
          <p:cNvSpPr/>
          <p:nvPr/>
        </p:nvSpPr>
        <p:spPr>
          <a:xfrm>
            <a:off x="2570300" y="621753"/>
            <a:ext cx="4003375" cy="369300"/>
          </a:xfrm>
          <a:prstGeom prst="flowChartManualOperation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7D8E9D"/>
                </a:solidFill>
                <a:latin typeface="Montserrat"/>
                <a:ea typeface="Montserrat"/>
                <a:cs typeface="Montserrat"/>
                <a:sym typeface="Montserrat"/>
              </a:rPr>
              <a:t>Requêtes clients pour l'analyse</a:t>
            </a:r>
            <a:endParaRPr b="1" sz="800">
              <a:solidFill>
                <a:srgbClr val="7D8E9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32"/>
          <p:cNvSpPr txBox="1"/>
          <p:nvPr/>
        </p:nvSpPr>
        <p:spPr>
          <a:xfrm>
            <a:off x="1687271" y="600064"/>
            <a:ext cx="117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10 680 requêtes</a:t>
            </a:r>
            <a:r>
              <a:rPr lang="en" sz="1200">
                <a:solidFill>
                  <a:srgbClr val="5D6B77"/>
                </a:solidFill>
              </a:rPr>
              <a:t> </a:t>
            </a:r>
            <a:endParaRPr b="1" sz="900">
              <a:solidFill>
                <a:srgbClr val="5D6B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32"/>
          <p:cNvSpPr txBox="1"/>
          <p:nvPr/>
        </p:nvSpPr>
        <p:spPr>
          <a:xfrm>
            <a:off x="1735546" y="1153864"/>
            <a:ext cx="117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  <a:latin typeface="Montserrat"/>
                <a:ea typeface="Montserrat"/>
                <a:cs typeface="Montserrat"/>
                <a:sym typeface="Montserrat"/>
              </a:rPr>
              <a:t>10 482 requêtes</a:t>
            </a:r>
            <a:r>
              <a:rPr lang="en" sz="1200">
                <a:solidFill>
                  <a:srgbClr val="5D6B77"/>
                </a:solidFill>
              </a:rPr>
              <a:t>  </a:t>
            </a:r>
            <a:endParaRPr b="1" sz="900">
              <a:solidFill>
                <a:srgbClr val="5D6B7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32"/>
          <p:cNvSpPr txBox="1"/>
          <p:nvPr/>
        </p:nvSpPr>
        <p:spPr>
          <a:xfrm>
            <a:off x="6177806" y="3"/>
            <a:ext cx="2933700" cy="6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PÉRIMÈTRE</a:t>
            </a:r>
            <a:r>
              <a:rPr b="1" lang="en" sz="700">
                <a:solidFill>
                  <a:srgbClr val="0097A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Leroy Merlin FR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PÉRIODE</a:t>
            </a: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: 2026.02.01 - 2026.02.16 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SOURCES DE DONNÉES </a:t>
            </a: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Datadog traces LLM Observability</a:t>
            </a:r>
            <a:endParaRPr b="1" sz="700">
              <a:solidFill>
                <a:srgbClr val="F283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1" name="Google Shape;321;p32"/>
          <p:cNvSpPr txBox="1"/>
          <p:nvPr/>
        </p:nvSpPr>
        <p:spPr>
          <a:xfrm>
            <a:off x="53300" y="65475"/>
            <a:ext cx="8811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ANALYSE DES</a:t>
            </a:r>
            <a:r>
              <a:rPr b="1" lang="en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INPUTS CLIENTS ET OUTPUTS MODÈLE</a:t>
            </a:r>
            <a:r>
              <a:rPr b="1" lang="en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RAGEDITO </a:t>
            </a:r>
            <a:endParaRPr b="1" sz="15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2" name="Google Shape;292;p32"/>
          <p:cNvSpPr txBox="1"/>
          <p:nvPr/>
        </p:nvSpPr>
        <p:spPr>
          <a:xfrm>
            <a:off x="444950" y="1964775"/>
            <a:ext cx="35928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2837C"/>
                </a:solidFill>
              </a:rPr>
              <a:t>Requêtes clients SANS RÉPONSE</a:t>
            </a:r>
            <a:endParaRPr b="1" sz="1000">
              <a:solidFill>
                <a:srgbClr val="F2837C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2837C"/>
                </a:solidFill>
              </a:rPr>
              <a:t>57 %</a:t>
            </a:r>
            <a:r>
              <a:rPr b="1" lang="en" sz="1300">
                <a:solidFill>
                  <a:srgbClr val="F2837C"/>
                </a:solidFill>
              </a:rPr>
              <a:t> </a:t>
            </a:r>
            <a:r>
              <a:rPr b="1" lang="en" sz="1300">
                <a:solidFill>
                  <a:srgbClr val="EA9999"/>
                </a:solidFill>
              </a:rPr>
              <a:t> </a:t>
            </a:r>
            <a:endParaRPr b="1" sz="1000">
              <a:solidFill>
                <a:srgbClr val="EA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4928050" y="1972563"/>
            <a:ext cx="40566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1D946E"/>
                </a:solidFill>
              </a:rPr>
              <a:t>Requêtes clients AVEC RÉPONSE (tutoriel &amp;/ shopping list)</a:t>
            </a:r>
            <a:endParaRPr b="1" sz="1000">
              <a:solidFill>
                <a:srgbClr val="1D946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D946E"/>
                </a:solidFill>
                <a:latin typeface="Montserrat"/>
                <a:ea typeface="Montserrat"/>
                <a:cs typeface="Montserrat"/>
                <a:sym typeface="Montserrat"/>
              </a:rPr>
              <a:t>43 %</a:t>
            </a:r>
            <a:r>
              <a:rPr b="1" lang="en" sz="1200">
                <a:solidFill>
                  <a:srgbClr val="1D946E"/>
                </a:solidFill>
              </a:rPr>
              <a:t>  </a:t>
            </a:r>
            <a:endParaRPr b="1" sz="900">
              <a:solidFill>
                <a:srgbClr val="1D946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p32"/>
          <p:cNvSpPr/>
          <p:nvPr/>
        </p:nvSpPr>
        <p:spPr>
          <a:xfrm>
            <a:off x="0" y="2988"/>
            <a:ext cx="9144000" cy="5137500"/>
          </a:xfrm>
          <a:prstGeom prst="rect">
            <a:avLst/>
          </a:prstGeom>
          <a:solidFill>
            <a:srgbClr val="BECDDA">
              <a:alpha val="559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2"/>
          <p:cNvSpPr txBox="1"/>
          <p:nvPr/>
        </p:nvSpPr>
        <p:spPr>
          <a:xfrm>
            <a:off x="2377200" y="2595877"/>
            <a:ext cx="2415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5D6B77"/>
                </a:solidFill>
              </a:rPr>
              <a:t>                              </a:t>
            </a:r>
            <a:r>
              <a:rPr b="1" lang="en" sz="1000">
                <a:solidFill>
                  <a:srgbClr val="5D6B77"/>
                </a:solidFill>
              </a:rPr>
              <a:t>               </a:t>
            </a:r>
            <a:r>
              <a:rPr b="1" lang="en" sz="1000">
                <a:solidFill>
                  <a:srgbClr val="F2837C"/>
                </a:solidFill>
              </a:rPr>
              <a:t> 4 </a:t>
            </a:r>
            <a:r>
              <a:rPr b="1" lang="en" sz="1000">
                <a:solidFill>
                  <a:srgbClr val="F2837C"/>
                </a:solidFill>
              </a:rPr>
              <a:t>%</a:t>
            </a:r>
            <a:r>
              <a:rPr b="1" lang="en" sz="1000">
                <a:solidFill>
                  <a:srgbClr val="F2837C"/>
                </a:solidFill>
              </a:rPr>
              <a:t>   </a:t>
            </a:r>
            <a:r>
              <a:rPr b="1" lang="en" sz="1000">
                <a:solidFill>
                  <a:srgbClr val="5D6B77"/>
                </a:solidFill>
              </a:rPr>
              <a:t>      </a:t>
            </a:r>
            <a:r>
              <a:rPr b="1" lang="en" sz="900">
                <a:solidFill>
                  <a:srgbClr val="5D6B77"/>
                </a:solidFill>
              </a:rPr>
              <a:t>     </a:t>
            </a:r>
            <a:endParaRPr b="1" sz="900">
              <a:solidFill>
                <a:srgbClr val="5D6B7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                             </a:t>
            </a:r>
            <a:r>
              <a:rPr b="1" lang="en" sz="800">
                <a:solidFill>
                  <a:srgbClr val="92A4B3"/>
                </a:solidFill>
              </a:rPr>
              <a:t>| </a:t>
            </a:r>
            <a:r>
              <a:rPr b="1" lang="en" sz="900">
                <a:solidFill>
                  <a:schemeClr val="dk1"/>
                </a:solidFill>
              </a:rPr>
              <a:t>Shopping list + details</a:t>
            </a:r>
            <a:r>
              <a:rPr b="1" lang="en" sz="800">
                <a:solidFill>
                  <a:schemeClr val="dk1"/>
                </a:solidFill>
              </a:rPr>
              <a:t>  </a:t>
            </a:r>
            <a:r>
              <a:rPr b="1" lang="en" sz="800">
                <a:solidFill>
                  <a:srgbClr val="E69138"/>
                </a:solidFill>
              </a:rPr>
              <a:t> </a:t>
            </a:r>
            <a:endParaRPr b="1" sz="500">
              <a:solidFill>
                <a:srgbClr val="E691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32"/>
          <p:cNvSpPr/>
          <p:nvPr/>
        </p:nvSpPr>
        <p:spPr>
          <a:xfrm>
            <a:off x="2298300" y="1797750"/>
            <a:ext cx="3494100" cy="7464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 cap="flat" cmpd="sng" w="19050">
            <a:solidFill>
              <a:srgbClr val="92A4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FE9E5"/>
                </a:solidFill>
              </a:rPr>
              <a:t>Périmètre RAGEdito → À venir</a:t>
            </a:r>
            <a:r>
              <a:rPr b="1" lang="en" sz="1100">
                <a:solidFill>
                  <a:srgbClr val="FFE9E5"/>
                </a:solidFill>
              </a:rPr>
              <a:t> 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325" name="Google Shape;325;p32"/>
          <p:cNvSpPr/>
          <p:nvPr/>
        </p:nvSpPr>
        <p:spPr>
          <a:xfrm>
            <a:off x="3406200" y="3218327"/>
            <a:ext cx="1278300" cy="7782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 cap="flat" cmpd="sng" w="19050">
            <a:solidFill>
              <a:srgbClr val="92A4B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2"/>
          <p:cNvSpPr txBox="1"/>
          <p:nvPr/>
        </p:nvSpPr>
        <p:spPr>
          <a:xfrm>
            <a:off x="3406199" y="3235352"/>
            <a:ext cx="1278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FFFFFF"/>
                </a:solidFill>
              </a:rPr>
              <a:t>Requête produit liée à un besoin éditorial</a:t>
            </a:r>
            <a:endParaRPr b="1" sz="600">
              <a:solidFill>
                <a:srgbClr val="5D6B77"/>
              </a:solidFill>
            </a:endParaRPr>
          </a:p>
        </p:txBody>
      </p:sp>
      <p:pic>
        <p:nvPicPr>
          <p:cNvPr id="327" name="Google Shape;32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3265" y="934863"/>
            <a:ext cx="201760" cy="1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200" y="1504300"/>
            <a:ext cx="207050" cy="3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014350" y="2486550"/>
            <a:ext cx="201750" cy="3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3"/>
          <p:cNvSpPr/>
          <p:nvPr/>
        </p:nvSpPr>
        <p:spPr>
          <a:xfrm>
            <a:off x="1642650" y="2292200"/>
            <a:ext cx="5858700" cy="805200"/>
          </a:xfrm>
          <a:prstGeom prst="roundRect">
            <a:avLst>
              <a:gd fmla="val 6614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FFFF"/>
                </a:solidFill>
              </a:rPr>
              <a:t>QUE DEMANDENT VRAIMENT LES CLIENTS ?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335" name="Google Shape;335;p33"/>
          <p:cNvSpPr txBox="1"/>
          <p:nvPr/>
        </p:nvSpPr>
        <p:spPr>
          <a:xfrm>
            <a:off x="0" y="1815200"/>
            <a:ext cx="9144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ANALYSE DES INTENTIONS DES REQUÊTES CLIENTS RAGEDITO</a:t>
            </a:r>
            <a:endParaRPr b="1"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6" name="Google Shape;33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5065" y="2383050"/>
            <a:ext cx="201760" cy="18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/>
          <p:nvPr/>
        </p:nvSpPr>
        <p:spPr>
          <a:xfrm>
            <a:off x="190625" y="3638750"/>
            <a:ext cx="4016700" cy="969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4"/>
          <p:cNvSpPr/>
          <p:nvPr/>
        </p:nvSpPr>
        <p:spPr>
          <a:xfrm>
            <a:off x="190625" y="823150"/>
            <a:ext cx="4016700" cy="969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4"/>
          <p:cNvSpPr/>
          <p:nvPr/>
        </p:nvSpPr>
        <p:spPr>
          <a:xfrm>
            <a:off x="190625" y="2196300"/>
            <a:ext cx="4016700" cy="969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4"/>
          <p:cNvSpPr txBox="1"/>
          <p:nvPr/>
        </p:nvSpPr>
        <p:spPr>
          <a:xfrm>
            <a:off x="190625" y="161750"/>
            <a:ext cx="881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RAGEDITO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ANALYSE DES INTENTIONS CLIENTS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34"/>
          <p:cNvSpPr txBox="1"/>
          <p:nvPr/>
        </p:nvSpPr>
        <p:spPr>
          <a:xfrm>
            <a:off x="287075" y="977050"/>
            <a:ext cx="38238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ANALYSE D'ÉCHANTILLON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Identify the list of potential queries categories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F2837C"/>
                </a:solidFill>
              </a:rPr>
              <a:t>(LLM)</a:t>
            </a:r>
            <a:endParaRPr b="1" sz="1000">
              <a:solidFill>
                <a:srgbClr val="F2837C"/>
              </a:solidFill>
            </a:endParaRPr>
          </a:p>
        </p:txBody>
      </p:sp>
      <p:sp>
        <p:nvSpPr>
          <p:cNvPr id="346" name="Google Shape;346;p34"/>
          <p:cNvSpPr txBox="1"/>
          <p:nvPr/>
        </p:nvSpPr>
        <p:spPr>
          <a:xfrm>
            <a:off x="309575" y="3645650"/>
            <a:ext cx="37788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CLASSIFICATION DES REQUÊTES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F2837C"/>
                </a:solidFill>
              </a:rPr>
              <a:t>(LLM)</a:t>
            </a:r>
            <a:endParaRPr b="1" i="1" sz="900">
              <a:solidFill>
                <a:srgbClr val="F2837C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00">
              <a:solidFill>
                <a:schemeClr val="accent4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CONTRÔLE QUALITÉ DES DONNÉES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F2837C"/>
                </a:solidFill>
              </a:rPr>
              <a:t>(LLM-as-judge)</a:t>
            </a:r>
            <a:endParaRPr b="1" sz="1100">
              <a:solidFill>
                <a:srgbClr val="F2837C"/>
              </a:solidFill>
            </a:endParaRPr>
          </a:p>
        </p:txBody>
      </p:sp>
      <p:cxnSp>
        <p:nvCxnSpPr>
          <p:cNvPr id="347" name="Google Shape;347;p34"/>
          <p:cNvCxnSpPr/>
          <p:nvPr/>
        </p:nvCxnSpPr>
        <p:spPr>
          <a:xfrm flipH="1" rot="-5400000">
            <a:off x="1930774" y="3430950"/>
            <a:ext cx="536400" cy="63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92A4B3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48" name="Google Shape;34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2040" y="2006000"/>
            <a:ext cx="201760" cy="1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250" y="3335075"/>
            <a:ext cx="207050" cy="3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4"/>
          <p:cNvSpPr txBox="1"/>
          <p:nvPr/>
        </p:nvSpPr>
        <p:spPr>
          <a:xfrm>
            <a:off x="287075" y="2311350"/>
            <a:ext cx="38238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ANALYSE DES CATÉGORIES RAGEDITO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Regrouper les catégories similaires</a:t>
            </a:r>
            <a:endParaRPr b="1" sz="11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F2837C"/>
                </a:solidFill>
              </a:rPr>
              <a:t>(manuel)</a:t>
            </a:r>
            <a:endParaRPr b="1" sz="1100">
              <a:solidFill>
                <a:srgbClr val="F2837C"/>
              </a:solidFill>
            </a:endParaRPr>
          </a:p>
        </p:txBody>
      </p:sp>
      <p:cxnSp>
        <p:nvCxnSpPr>
          <p:cNvPr id="351" name="Google Shape;351;p34"/>
          <p:cNvCxnSpPr/>
          <p:nvPr/>
        </p:nvCxnSpPr>
        <p:spPr>
          <a:xfrm flipH="1" rot="-5400000">
            <a:off x="1962875" y="2028850"/>
            <a:ext cx="4728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92A4B3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6840" y="977050"/>
            <a:ext cx="201760" cy="1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300" y="1190350"/>
            <a:ext cx="207050" cy="3105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8" name="Google Shape;358;p35"/>
          <p:cNvGraphicFramePr/>
          <p:nvPr/>
        </p:nvGraphicFramePr>
        <p:xfrm>
          <a:off x="4695300" y="1022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{64AE3996-1B69-4B45-8283-293FA206517F}</a:tableStyleId>
              </a:tblPr>
              <a:tblGrid>
                <a:gridCol w="2484175"/>
                <a:gridCol w="1633400"/>
              </a:tblGrid>
              <a:tr h="363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</a:rPr>
                        <a:t>CATÉGORIE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38100" marB="38100" marR="76200" marL="76200" anchor="ctr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</a:rPr>
                        <a:t>%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Specifications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27,7 %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Project / Product Guidance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23,9 %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Installation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20,7 %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Project Planning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12,9 %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Usage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9,2 %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Inspiration &amp; Design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2,4 %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Comparison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Compatibility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1,3 %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9" name="Google Shape;359;p35"/>
          <p:cNvSpPr txBox="1"/>
          <p:nvPr/>
        </p:nvSpPr>
        <p:spPr>
          <a:xfrm>
            <a:off x="190625" y="161750"/>
            <a:ext cx="881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RAGEDITO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ANALYSE DES INTENTIONS CLIENTS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35"/>
          <p:cNvSpPr/>
          <p:nvPr/>
        </p:nvSpPr>
        <p:spPr>
          <a:xfrm>
            <a:off x="190625" y="3638750"/>
            <a:ext cx="4016700" cy="969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5"/>
          <p:cNvSpPr/>
          <p:nvPr/>
        </p:nvSpPr>
        <p:spPr>
          <a:xfrm>
            <a:off x="190625" y="823150"/>
            <a:ext cx="4016700" cy="969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5"/>
          <p:cNvSpPr/>
          <p:nvPr/>
        </p:nvSpPr>
        <p:spPr>
          <a:xfrm>
            <a:off x="190625" y="2196300"/>
            <a:ext cx="4016700" cy="969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5"/>
          <p:cNvSpPr txBox="1"/>
          <p:nvPr/>
        </p:nvSpPr>
        <p:spPr>
          <a:xfrm>
            <a:off x="287075" y="977050"/>
            <a:ext cx="38238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ANALYSE D'ÉCHANTILLON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Identify the list of potential queries categories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F2837C"/>
                </a:solidFill>
              </a:rPr>
              <a:t>(LLM)</a:t>
            </a:r>
            <a:endParaRPr b="1" sz="1000">
              <a:solidFill>
                <a:srgbClr val="F2837C"/>
              </a:solidFill>
            </a:endParaRPr>
          </a:p>
        </p:txBody>
      </p:sp>
      <p:sp>
        <p:nvSpPr>
          <p:cNvPr id="364" name="Google Shape;364;p35"/>
          <p:cNvSpPr txBox="1"/>
          <p:nvPr/>
        </p:nvSpPr>
        <p:spPr>
          <a:xfrm>
            <a:off x="309575" y="3645650"/>
            <a:ext cx="37788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CLASSIFICATION DES REQUÊTES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F2837C"/>
                </a:solidFill>
              </a:rPr>
              <a:t>(LLM)</a:t>
            </a:r>
            <a:endParaRPr b="1" i="1" sz="900">
              <a:solidFill>
                <a:srgbClr val="F2837C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400">
              <a:solidFill>
                <a:schemeClr val="accent4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CONTRÔLE QUALITÉ DES DONNÉES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F2837C"/>
                </a:solidFill>
              </a:rPr>
              <a:t>(LLM-as-judge)</a:t>
            </a:r>
            <a:endParaRPr b="1" sz="1100">
              <a:solidFill>
                <a:srgbClr val="F2837C"/>
              </a:solidFill>
            </a:endParaRPr>
          </a:p>
        </p:txBody>
      </p:sp>
      <p:cxnSp>
        <p:nvCxnSpPr>
          <p:cNvPr id="365" name="Google Shape;365;p35"/>
          <p:cNvCxnSpPr/>
          <p:nvPr/>
        </p:nvCxnSpPr>
        <p:spPr>
          <a:xfrm flipH="1" rot="-5400000">
            <a:off x="1930774" y="3430950"/>
            <a:ext cx="536400" cy="63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92A4B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66" name="Google Shape;366;p35"/>
          <p:cNvSpPr txBox="1"/>
          <p:nvPr/>
        </p:nvSpPr>
        <p:spPr>
          <a:xfrm>
            <a:off x="287075" y="2311350"/>
            <a:ext cx="38238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ANALYSE DES CATÉGORIES RAGEDITO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Regrouper les catégories similaires</a:t>
            </a:r>
            <a:endParaRPr b="1" sz="1100" u="sng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rgbClr val="F2837C"/>
                </a:solidFill>
              </a:rPr>
              <a:t>(manuel)</a:t>
            </a:r>
            <a:endParaRPr b="1" sz="1100">
              <a:solidFill>
                <a:srgbClr val="F2837C"/>
              </a:solidFill>
            </a:endParaRPr>
          </a:p>
        </p:txBody>
      </p:sp>
      <p:cxnSp>
        <p:nvCxnSpPr>
          <p:cNvPr id="367" name="Google Shape;367;p35"/>
          <p:cNvCxnSpPr/>
          <p:nvPr/>
        </p:nvCxnSpPr>
        <p:spPr>
          <a:xfrm flipH="1" rot="-5400000">
            <a:off x="1962875" y="2028850"/>
            <a:ext cx="472800" cy="6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92A4B3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4925" y="1839600"/>
            <a:ext cx="1153000" cy="10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3575" y="2307775"/>
            <a:ext cx="406800" cy="6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6"/>
          <p:cNvSpPr txBox="1"/>
          <p:nvPr>
            <p:ph type="title"/>
          </p:nvPr>
        </p:nvSpPr>
        <p:spPr>
          <a:xfrm>
            <a:off x="311700" y="1565250"/>
            <a:ext cx="8520600" cy="168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/>
              <a:t>RÉALITÉ DE LA PRODUCTION</a:t>
            </a:r>
            <a:endParaRPr b="1"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50">
                <a:solidFill>
                  <a:srgbClr val="FFFFFF"/>
                </a:solidFill>
              </a:rPr>
              <a:t>CE QUE LES DONNÉES NOUS DISENT MAINTENANT</a:t>
            </a:r>
            <a:endParaRPr b="1" sz="195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50">
                <a:solidFill>
                  <a:srgbClr val="FFE9E5"/>
                </a:solidFill>
              </a:rPr>
              <a:t>POTENTIEL</a:t>
            </a:r>
            <a:endParaRPr b="1"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7"/>
          <p:cNvSpPr/>
          <p:nvPr/>
        </p:nvSpPr>
        <p:spPr>
          <a:xfrm>
            <a:off x="147275" y="1155900"/>
            <a:ext cx="4384800" cy="3069000"/>
          </a:xfrm>
          <a:prstGeom prst="roundRect">
            <a:avLst>
              <a:gd fmla="val 6184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80" name="Google Shape;380;p37"/>
          <p:cNvSpPr txBox="1"/>
          <p:nvPr/>
        </p:nvSpPr>
        <p:spPr>
          <a:xfrm>
            <a:off x="147275" y="1428307"/>
            <a:ext cx="43848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POTENTIEL À AJOUTER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7474F"/>
                </a:solidFill>
              </a:rPr>
              <a:t>→ </a:t>
            </a:r>
            <a:r>
              <a:rPr b="1" lang="en" sz="1200">
                <a:solidFill>
                  <a:srgbClr val="37474F"/>
                </a:solidFill>
              </a:rPr>
              <a:t>SERVICES</a:t>
            </a:r>
            <a:endParaRPr b="1" sz="1200">
              <a:solidFill>
                <a:srgbClr val="37474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7474F"/>
                </a:solidFill>
              </a:rPr>
              <a:t>→ </a:t>
            </a:r>
            <a:r>
              <a:rPr b="1" lang="en" sz="1200">
                <a:solidFill>
                  <a:srgbClr val="37474F"/>
                </a:solidFill>
              </a:rPr>
              <a:t>INSPIRATION</a:t>
            </a:r>
            <a:endParaRPr b="1" sz="1200">
              <a:solidFill>
                <a:srgbClr val="37474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37474F"/>
                </a:solidFill>
              </a:rPr>
              <a:t>→ </a:t>
            </a:r>
            <a:r>
              <a:rPr b="1" lang="en" sz="1200">
                <a:solidFill>
                  <a:srgbClr val="37474F"/>
                </a:solidFill>
              </a:rPr>
              <a:t>CALCULATEUR / PLANIFICATION DE PROJET</a:t>
            </a:r>
            <a:endParaRPr b="1" sz="1200">
              <a:solidFill>
                <a:srgbClr val="37474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7474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F2837C"/>
                </a:solidFill>
              </a:rPr>
              <a:t>→ </a:t>
            </a:r>
            <a:r>
              <a:rPr b="1" lang="en" sz="1300">
                <a:solidFill>
                  <a:srgbClr val="F2837C"/>
                </a:solidFill>
              </a:rPr>
              <a:t>COUVRIR L'INTÉGRALITÉ DU PARCOURS CLIENT</a:t>
            </a:r>
            <a:endParaRPr b="1" sz="1300">
              <a:solidFill>
                <a:srgbClr val="F2837C"/>
              </a:solidFill>
            </a:endParaRPr>
          </a:p>
        </p:txBody>
      </p:sp>
      <p:graphicFrame>
        <p:nvGraphicFramePr>
          <p:cNvPr id="381" name="Google Shape;381;p37"/>
          <p:cNvGraphicFramePr/>
          <p:nvPr/>
        </p:nvGraphicFramePr>
        <p:xfrm>
          <a:off x="4695300" y="1022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{64AE3996-1B69-4B45-8283-293FA206517F}</a:tableStyleId>
              </a:tblPr>
              <a:tblGrid>
                <a:gridCol w="2484175"/>
                <a:gridCol w="1633400"/>
              </a:tblGrid>
              <a:tr h="363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</a:rPr>
                        <a:t>CATÉGORIE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38100" marB="38100" marR="76200" marL="76200" anchor="ctr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300">
                          <a:solidFill>
                            <a:schemeClr val="lt1"/>
                          </a:solidFill>
                        </a:rPr>
                        <a:t>%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Specifications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27,7 %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Project / Product Guidance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23,9 %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Installation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20,7 %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Project Planning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12,9 %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Usage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9,2 %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Inspiration &amp; Design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2,4 %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Comparison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1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Product Compatibility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38100" marB="38100" marR="76200" marL="76200"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1,3 %</a:t>
                      </a:r>
                      <a:endParaRPr sz="1100"/>
                    </a:p>
                  </a:txBody>
                  <a:tcPr marT="19050" marB="19050" marR="28575" marL="28575" anchor="b">
                    <a:lnL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595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82" name="Google Shape;3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9815" y="2931475"/>
            <a:ext cx="201760" cy="1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001025" y="3120175"/>
            <a:ext cx="207050" cy="3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7"/>
          <p:cNvSpPr txBox="1"/>
          <p:nvPr/>
        </p:nvSpPr>
        <p:spPr>
          <a:xfrm>
            <a:off x="190625" y="161750"/>
            <a:ext cx="881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RAGEDITO</a:t>
            </a: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ANALYSE DES INTENTIONS CLIENTS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8"/>
          <p:cNvSpPr/>
          <p:nvPr/>
        </p:nvSpPr>
        <p:spPr>
          <a:xfrm>
            <a:off x="423275" y="1586575"/>
            <a:ext cx="8346600" cy="2293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ED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0" name="Google Shape;39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0700" y="642125"/>
            <a:ext cx="279375" cy="26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8"/>
          <p:cNvSpPr txBox="1"/>
          <p:nvPr/>
        </p:nvSpPr>
        <p:spPr>
          <a:xfrm>
            <a:off x="476250" y="2332975"/>
            <a:ext cx="8191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 CLIENTS NE FONT PAS QUE DU SHOPPING → </a:t>
            </a: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ILS PLANIFIENT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→ ILS ONT BESOIN DE GUIDANCE AVANT D'ACHETER</a:t>
            </a:r>
            <a:endParaRPr b="1" sz="1900">
              <a:solidFill>
                <a:srgbClr val="FFE9E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38"/>
          <p:cNvSpPr txBox="1"/>
          <p:nvPr/>
        </p:nvSpPr>
        <p:spPr>
          <a:xfrm>
            <a:off x="190625" y="691775"/>
            <a:ext cx="8811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RAPPEL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??</a:t>
            </a:r>
            <a:endParaRPr b="1"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3" name="Google Shape;39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4800" y="1167512"/>
            <a:ext cx="279375" cy="419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9"/>
          <p:cNvSpPr/>
          <p:nvPr/>
        </p:nvSpPr>
        <p:spPr>
          <a:xfrm>
            <a:off x="2563650" y="1642876"/>
            <a:ext cx="4016700" cy="2066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9"/>
          <p:cNvSpPr txBox="1"/>
          <p:nvPr/>
        </p:nvSpPr>
        <p:spPr>
          <a:xfrm>
            <a:off x="2041475" y="1220475"/>
            <a:ext cx="5110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 couvrant ces catégories, le trafic RAGEdito peut augmenter de</a:t>
            </a:r>
            <a:endParaRPr b="1" i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p39"/>
          <p:cNvSpPr txBox="1"/>
          <p:nvPr/>
        </p:nvSpPr>
        <p:spPr>
          <a:xfrm>
            <a:off x="2670564" y="1892438"/>
            <a:ext cx="38238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'DIY and Usage Guidance'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'Product List for Project'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'Product Installation Guide'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'Product Comparison'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'Product Accessories and Compatibility'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00">
                <a:solidFill>
                  <a:schemeClr val="dk2"/>
                </a:solidFill>
              </a:rPr>
              <a:t>(</a:t>
            </a:r>
            <a:r>
              <a:rPr b="1" i="1" lang="en" sz="1000">
                <a:solidFill>
                  <a:schemeClr val="dk1"/>
                </a:solidFill>
              </a:rPr>
              <a:t>instead</a:t>
            </a:r>
            <a:r>
              <a:rPr b="1" i="1" lang="en" sz="1000">
                <a:solidFill>
                  <a:schemeClr val="dk2"/>
                </a:solidFill>
              </a:rPr>
              <a:t> / </a:t>
            </a:r>
            <a:r>
              <a:rPr b="1" i="1" lang="en" sz="1000">
                <a:solidFill>
                  <a:srgbClr val="7C8E9D"/>
                </a:solidFill>
              </a:rPr>
              <a:t>on top of Product Search)</a:t>
            </a:r>
            <a:endParaRPr b="1" i="1" sz="1000">
              <a:solidFill>
                <a:srgbClr val="7C8E9D"/>
              </a:solidFill>
            </a:endParaRPr>
          </a:p>
        </p:txBody>
      </p:sp>
      <p:sp>
        <p:nvSpPr>
          <p:cNvPr id="401" name="Google Shape;401;p39"/>
          <p:cNvSpPr txBox="1"/>
          <p:nvPr/>
        </p:nvSpPr>
        <p:spPr>
          <a:xfrm>
            <a:off x="2298900" y="3943125"/>
            <a:ext cx="4546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9E5"/>
              </a:buClr>
              <a:buSzPts val="2400"/>
              <a:buChar char="+"/>
            </a:pPr>
            <a:r>
              <a:rPr b="1" i="1" lang="en" sz="2400">
                <a:solidFill>
                  <a:srgbClr val="FFE9E5"/>
                </a:solidFill>
              </a:rPr>
              <a:t>1.5 % </a:t>
            </a:r>
            <a:r>
              <a:rPr b="1" i="1" lang="en" sz="1900">
                <a:solidFill>
                  <a:srgbClr val="FFE9E5"/>
                </a:solidFill>
              </a:rPr>
              <a:t>DU</a:t>
            </a:r>
            <a:r>
              <a:rPr b="1" i="1" lang="en" sz="1900">
                <a:solidFill>
                  <a:srgbClr val="FFE9E5"/>
                </a:solidFill>
              </a:rPr>
              <a:t> TRAFIC</a:t>
            </a:r>
            <a:endParaRPr b="1" i="1" sz="1900">
              <a:solidFill>
                <a:srgbClr val="FFE9E5"/>
              </a:solidFill>
            </a:endParaRPr>
          </a:p>
        </p:txBody>
      </p:sp>
      <p:sp>
        <p:nvSpPr>
          <p:cNvPr id="402" name="Google Shape;402;p39"/>
          <p:cNvSpPr txBox="1"/>
          <p:nvPr/>
        </p:nvSpPr>
        <p:spPr>
          <a:xfrm>
            <a:off x="3200525" y="4328000"/>
            <a:ext cx="279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Basé sur les 100 000 requêtes les plus populaires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3" name="Google Shape;403;p39"/>
          <p:cNvSpPr txBox="1"/>
          <p:nvPr/>
        </p:nvSpPr>
        <p:spPr>
          <a:xfrm>
            <a:off x="190625" y="161750"/>
            <a:ext cx="8811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ANALYSE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DES INTENTIONS CLIENTS </a:t>
            </a:r>
            <a:r>
              <a:rPr b="1" lang="en" sz="22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→ POTENTIEL TRAFIC</a:t>
            </a:r>
            <a:endParaRPr b="1" sz="2400">
              <a:solidFill>
                <a:srgbClr val="FFE9E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4" name="Google Shape;40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490" y="1454175"/>
            <a:ext cx="201760" cy="1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4075" y="3399000"/>
            <a:ext cx="207050" cy="3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0"/>
          <p:cNvSpPr/>
          <p:nvPr/>
        </p:nvSpPr>
        <p:spPr>
          <a:xfrm>
            <a:off x="881423" y="1619826"/>
            <a:ext cx="4016700" cy="2066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0"/>
          <p:cNvSpPr txBox="1"/>
          <p:nvPr/>
        </p:nvSpPr>
        <p:spPr>
          <a:xfrm>
            <a:off x="988336" y="1869388"/>
            <a:ext cx="38238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'DIY and Usage Guidance'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'Product List for Project'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'Product Installation Guide'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'Product Comparison'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'Product Accessories and Compatibility'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00">
                <a:solidFill>
                  <a:schemeClr val="dk2"/>
                </a:solidFill>
              </a:rPr>
              <a:t>(</a:t>
            </a:r>
            <a:r>
              <a:rPr b="1" i="1" lang="en" sz="1000">
                <a:solidFill>
                  <a:schemeClr val="dk1"/>
                </a:solidFill>
              </a:rPr>
              <a:t>instead</a:t>
            </a:r>
            <a:r>
              <a:rPr b="1" i="1" lang="en" sz="1000">
                <a:solidFill>
                  <a:schemeClr val="dk2"/>
                </a:solidFill>
              </a:rPr>
              <a:t> / </a:t>
            </a:r>
            <a:r>
              <a:rPr b="1" i="1" lang="en" sz="1000">
                <a:solidFill>
                  <a:srgbClr val="7C8E9D"/>
                </a:solidFill>
              </a:rPr>
              <a:t>on top of Product Search)</a:t>
            </a:r>
            <a:endParaRPr b="1" i="1" sz="1000">
              <a:solidFill>
                <a:srgbClr val="7C8E9D"/>
              </a:solidFill>
            </a:endParaRPr>
          </a:p>
        </p:txBody>
      </p:sp>
      <p:sp>
        <p:nvSpPr>
          <p:cNvPr id="412" name="Google Shape;412;p40"/>
          <p:cNvSpPr txBox="1"/>
          <p:nvPr/>
        </p:nvSpPr>
        <p:spPr>
          <a:xfrm>
            <a:off x="616673" y="3920075"/>
            <a:ext cx="4546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9E5"/>
              </a:buClr>
              <a:buSzPts val="2400"/>
              <a:buChar char="+"/>
            </a:pPr>
            <a:r>
              <a:rPr b="1" i="1" lang="en" sz="2400">
                <a:solidFill>
                  <a:srgbClr val="FFE9E5"/>
                </a:solidFill>
              </a:rPr>
              <a:t>1.5 % </a:t>
            </a:r>
            <a:r>
              <a:rPr b="1" i="1" lang="en" sz="1900">
                <a:solidFill>
                  <a:srgbClr val="FFE9E5"/>
                </a:solidFill>
              </a:rPr>
              <a:t>DU</a:t>
            </a:r>
            <a:r>
              <a:rPr b="1" i="1" lang="en" sz="1900">
                <a:solidFill>
                  <a:srgbClr val="FFE9E5"/>
                </a:solidFill>
              </a:rPr>
              <a:t> TRAFIC</a:t>
            </a:r>
            <a:endParaRPr b="1" i="1" sz="1900">
              <a:solidFill>
                <a:srgbClr val="FFE9E5"/>
              </a:solidFill>
            </a:endParaRPr>
          </a:p>
        </p:txBody>
      </p:sp>
      <p:sp>
        <p:nvSpPr>
          <p:cNvPr id="413" name="Google Shape;413;p40"/>
          <p:cNvSpPr/>
          <p:nvPr/>
        </p:nvSpPr>
        <p:spPr>
          <a:xfrm rot="5400000">
            <a:off x="4445025" y="2575325"/>
            <a:ext cx="1979400" cy="155700"/>
          </a:xfrm>
          <a:prstGeom prst="triangle">
            <a:avLst>
              <a:gd fmla="val 50000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0"/>
          <p:cNvSpPr txBox="1"/>
          <p:nvPr/>
        </p:nvSpPr>
        <p:spPr>
          <a:xfrm>
            <a:off x="5884550" y="2080625"/>
            <a:ext cx="30036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dk1"/>
                </a:solidFill>
              </a:rPr>
              <a:t>Influence → </a:t>
            </a:r>
            <a:endParaRPr b="1" i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AOV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Conversion rate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CTR</a:t>
            </a:r>
            <a:endParaRPr b="1" i="1" sz="1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lt1"/>
                </a:solidFill>
              </a:rPr>
              <a:t>CSAT</a:t>
            </a:r>
            <a:endParaRPr b="1" i="1" sz="2300">
              <a:solidFill>
                <a:schemeClr val="lt1"/>
              </a:solidFill>
            </a:endParaRPr>
          </a:p>
        </p:txBody>
      </p:sp>
      <p:sp>
        <p:nvSpPr>
          <p:cNvPr id="415" name="Google Shape;415;p40"/>
          <p:cNvSpPr txBox="1"/>
          <p:nvPr/>
        </p:nvSpPr>
        <p:spPr>
          <a:xfrm>
            <a:off x="5868500" y="1182025"/>
            <a:ext cx="303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 proposant une liste de courses de produits de différentes catégories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6" name="Google Shape;4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8640" y="3901388"/>
            <a:ext cx="201760" cy="1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4525" y="4828150"/>
            <a:ext cx="207050" cy="3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0"/>
          <p:cNvSpPr txBox="1"/>
          <p:nvPr/>
        </p:nvSpPr>
        <p:spPr>
          <a:xfrm>
            <a:off x="359250" y="1182025"/>
            <a:ext cx="5110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 couvrant ces catégories, le trafic RAGEdito peut augmenter de</a:t>
            </a:r>
            <a:endParaRPr b="1" i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40"/>
          <p:cNvSpPr txBox="1"/>
          <p:nvPr/>
        </p:nvSpPr>
        <p:spPr>
          <a:xfrm>
            <a:off x="190625" y="161750"/>
            <a:ext cx="8811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ANALYSE</a:t>
            </a: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DES INTENTIONS CLIENTS </a:t>
            </a:r>
            <a:r>
              <a:rPr b="1" lang="en" sz="22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→ POTENTIEL TRAFIC</a:t>
            </a:r>
            <a:endParaRPr b="1" sz="2400">
              <a:solidFill>
                <a:srgbClr val="FFE9E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0" name="Google Shape;420;p40"/>
          <p:cNvSpPr txBox="1"/>
          <p:nvPr/>
        </p:nvSpPr>
        <p:spPr>
          <a:xfrm>
            <a:off x="1493725" y="4304975"/>
            <a:ext cx="279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Basé sur les 100 000 requêtes les plus populaires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1"/>
          <p:cNvSpPr/>
          <p:nvPr/>
        </p:nvSpPr>
        <p:spPr>
          <a:xfrm>
            <a:off x="881423" y="1619826"/>
            <a:ext cx="4016700" cy="2066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1"/>
          <p:cNvSpPr txBox="1"/>
          <p:nvPr/>
        </p:nvSpPr>
        <p:spPr>
          <a:xfrm>
            <a:off x="463848" y="1182025"/>
            <a:ext cx="4816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by covering these categories RAGEDITO traffic can increase by</a:t>
            </a:r>
            <a:endParaRPr b="1" i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7" name="Google Shape;427;p41"/>
          <p:cNvSpPr txBox="1"/>
          <p:nvPr/>
        </p:nvSpPr>
        <p:spPr>
          <a:xfrm>
            <a:off x="988336" y="1869388"/>
            <a:ext cx="3823800" cy="16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'DIY and Usage Guidance'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'Product List for Project'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'Product Installation Guide'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'Product Comparison'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D8E9D"/>
                </a:solidFill>
              </a:rPr>
              <a:t>'Product Accessories and Compatibility'</a:t>
            </a:r>
            <a:endParaRPr b="1" sz="1100">
              <a:solidFill>
                <a:srgbClr val="7D8E9D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00">
                <a:solidFill>
                  <a:schemeClr val="dk2"/>
                </a:solidFill>
              </a:rPr>
              <a:t>(</a:t>
            </a:r>
            <a:r>
              <a:rPr b="1" i="1" lang="en" sz="1000">
                <a:solidFill>
                  <a:schemeClr val="dk1"/>
                </a:solidFill>
              </a:rPr>
              <a:t>instead</a:t>
            </a:r>
            <a:r>
              <a:rPr b="1" i="1" lang="en" sz="1000">
                <a:solidFill>
                  <a:schemeClr val="dk2"/>
                </a:solidFill>
              </a:rPr>
              <a:t> / </a:t>
            </a:r>
            <a:r>
              <a:rPr b="1" i="1" lang="en" sz="1000">
                <a:solidFill>
                  <a:srgbClr val="7C8E9D"/>
                </a:solidFill>
              </a:rPr>
              <a:t>on top of Product Search)</a:t>
            </a:r>
            <a:endParaRPr b="1" i="1" sz="1000">
              <a:solidFill>
                <a:srgbClr val="7C8E9D"/>
              </a:solidFill>
            </a:endParaRPr>
          </a:p>
        </p:txBody>
      </p:sp>
      <p:sp>
        <p:nvSpPr>
          <p:cNvPr id="428" name="Google Shape;428;p41"/>
          <p:cNvSpPr txBox="1"/>
          <p:nvPr/>
        </p:nvSpPr>
        <p:spPr>
          <a:xfrm>
            <a:off x="616673" y="3920075"/>
            <a:ext cx="4546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E9E5"/>
              </a:buClr>
              <a:buSzPts val="2400"/>
              <a:buChar char="+"/>
            </a:pPr>
            <a:r>
              <a:rPr b="1" i="1" lang="en" sz="2400">
                <a:solidFill>
                  <a:srgbClr val="FFE9E5"/>
                </a:solidFill>
              </a:rPr>
              <a:t>1.5 % </a:t>
            </a:r>
            <a:r>
              <a:rPr b="1" i="1" lang="en" sz="1900">
                <a:solidFill>
                  <a:srgbClr val="FFE9E5"/>
                </a:solidFill>
              </a:rPr>
              <a:t>OF TRAFFIC</a:t>
            </a:r>
            <a:endParaRPr b="1" i="1" sz="1900">
              <a:solidFill>
                <a:srgbClr val="FFE9E5"/>
              </a:solidFill>
            </a:endParaRPr>
          </a:p>
        </p:txBody>
      </p:sp>
      <p:sp>
        <p:nvSpPr>
          <p:cNvPr id="429" name="Google Shape;429;p41"/>
          <p:cNvSpPr txBox="1"/>
          <p:nvPr/>
        </p:nvSpPr>
        <p:spPr>
          <a:xfrm>
            <a:off x="1518298" y="4304950"/>
            <a:ext cx="279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Based on top 100 000 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popular queries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p41"/>
          <p:cNvSpPr txBox="1"/>
          <p:nvPr/>
        </p:nvSpPr>
        <p:spPr>
          <a:xfrm>
            <a:off x="190625" y="161750"/>
            <a:ext cx="8811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CLIENT INTENTIONS</a:t>
            </a:r>
            <a:r>
              <a:rPr b="1" lang="en" sz="1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ANALYSIS</a:t>
            </a:r>
            <a:r>
              <a:rPr b="1" lang="en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2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→ POTENTIAL GMV</a:t>
            </a:r>
            <a:r>
              <a:rPr b="1" lang="en" sz="24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400">
              <a:solidFill>
                <a:srgbClr val="FFE9E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1" name="Google Shape;431;p41"/>
          <p:cNvSpPr/>
          <p:nvPr/>
        </p:nvSpPr>
        <p:spPr>
          <a:xfrm rot="5400000">
            <a:off x="4445025" y="2575325"/>
            <a:ext cx="1979400" cy="155700"/>
          </a:xfrm>
          <a:prstGeom prst="triangle">
            <a:avLst>
              <a:gd fmla="val 50000" name="adj"/>
            </a:avLst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2" name="Google Shape;4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0490" y="3477988"/>
            <a:ext cx="201760" cy="1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1"/>
          <p:cNvSpPr txBox="1"/>
          <p:nvPr/>
        </p:nvSpPr>
        <p:spPr>
          <a:xfrm>
            <a:off x="5884548" y="3889475"/>
            <a:ext cx="27921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POURQUOI 4 KPIs ?</a:t>
            </a:r>
            <a:endParaRPr b="1" sz="1900">
              <a:solidFill>
                <a:srgbClr val="F2837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4" name="Google Shape;43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625" y="4822623"/>
            <a:ext cx="207050" cy="310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1"/>
          <p:cNvSpPr txBox="1"/>
          <p:nvPr/>
        </p:nvSpPr>
        <p:spPr>
          <a:xfrm>
            <a:off x="5884550" y="2080625"/>
            <a:ext cx="30036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dk1"/>
                </a:solidFill>
              </a:rPr>
              <a:t>Influence → </a:t>
            </a:r>
            <a:endParaRPr b="1" i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lt1"/>
                </a:solidFill>
              </a:rPr>
              <a:t>AOV</a:t>
            </a:r>
            <a:endParaRPr b="1" i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lt1"/>
                </a:solidFill>
              </a:rPr>
              <a:t>Conversion rate</a:t>
            </a:r>
            <a:endParaRPr b="1" i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lt1"/>
                </a:solidFill>
              </a:rPr>
              <a:t>CTR</a:t>
            </a:r>
            <a:endParaRPr b="1" i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lt1"/>
                </a:solidFill>
              </a:rPr>
              <a:t>CSAT</a:t>
            </a:r>
            <a:endParaRPr b="1" i="1" sz="2000">
              <a:solidFill>
                <a:schemeClr val="lt1"/>
              </a:solidFill>
            </a:endParaRPr>
          </a:p>
        </p:txBody>
      </p:sp>
      <p:sp>
        <p:nvSpPr>
          <p:cNvPr id="436" name="Google Shape;436;p41"/>
          <p:cNvSpPr txBox="1"/>
          <p:nvPr/>
        </p:nvSpPr>
        <p:spPr>
          <a:xfrm>
            <a:off x="5868500" y="1182025"/>
            <a:ext cx="303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 proposant une liste de courses de produits de différentes catégories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Adeo Services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5" title="Screenshot 2026-03-20 at 16.19.40.png"/>
          <p:cNvPicPr preferRelativeResize="0"/>
          <p:nvPr/>
        </p:nvPicPr>
        <p:blipFill rotWithShape="1">
          <a:blip r:embed="rId3">
            <a:alphaModFix/>
          </a:blip>
          <a:srcRect b="2262" l="0" r="0" t="5793"/>
          <a:stretch/>
        </p:blipFill>
        <p:spPr>
          <a:xfrm>
            <a:off x="0" y="11325"/>
            <a:ext cx="911182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/>
          <p:nvPr/>
        </p:nvSpPr>
        <p:spPr>
          <a:xfrm>
            <a:off x="166050" y="1543325"/>
            <a:ext cx="88119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PARCOURS UTILISATEUR DIFFÉRENTS 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↓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ATTENTES DIFFÉRENTES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↓  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24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MESURES DE SUCCÈS DIFFÉRENTES</a:t>
            </a:r>
            <a:endParaRPr b="1" sz="2600">
              <a:solidFill>
                <a:srgbClr val="FFE9E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2" name="Google Shape;44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9875" y="3233927"/>
            <a:ext cx="457350" cy="6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91050"/>
            <a:ext cx="8839201" cy="4281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61111"/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L'AVANTAGE DE COMPRENDRE L’INTENTION</a:t>
            </a:r>
            <a:r>
              <a:rPr b="1" lang="en" sz="1100"/>
              <a:t> 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b="1" lang="en" sz="22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PRECISION DANS CHAQUE INTERACTION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54999"/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3" name="Google Shape;453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En identifiant l'état psychologique spécifique d'un utilisateur (qu'il soit en train de rêver, de planifier ou en situation de crise), nous pouvons adapter dynamiquement notre logique de réponse pour maximiser à la fois la satisfaction client et les indicateurs clés de performance (KPI) de la vente au détail.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4" name="Google Shape;4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3925" y="2136701"/>
            <a:ext cx="6633651" cy="259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4925" y="1839600"/>
            <a:ext cx="1153000" cy="10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 Réalisation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55">
                <a:solidFill>
                  <a:schemeClr val="lt1"/>
                </a:solidFill>
              </a:rPr>
              <a:t>Après le QUOI et POURQUOI, COMMENT?</a:t>
            </a:r>
            <a:endParaRPr b="1" sz="3155">
              <a:solidFill>
                <a:schemeClr val="lt1"/>
              </a:solidFill>
            </a:endParaRPr>
          </a:p>
        </p:txBody>
      </p:sp>
      <p:pic>
        <p:nvPicPr>
          <p:cNvPr id="461" name="Google Shape;46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57477"/>
            <a:ext cx="457350" cy="6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UN COMPOSANT RAG </a:t>
            </a:r>
            <a:r>
              <a:rPr b="1" lang="en" sz="1800">
                <a:highlight>
                  <a:schemeClr val="accent4"/>
                </a:highlight>
                <a:latin typeface="Montserrat"/>
                <a:ea typeface="Montserrat"/>
                <a:cs typeface="Montserrat"/>
                <a:sym typeface="Montserrat"/>
              </a:rPr>
              <a:t>STANDARD</a:t>
            </a: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… AVEC </a:t>
            </a:r>
            <a:r>
              <a:rPr b="1" lang="en" sz="2200">
                <a:solidFill>
                  <a:srgbClr val="FFE9E5"/>
                </a:solidFill>
                <a:highlight>
                  <a:srgbClr val="8E7CC3"/>
                </a:highlight>
                <a:latin typeface="Montserrat"/>
                <a:ea typeface="Montserrat"/>
                <a:cs typeface="Montserrat"/>
                <a:sym typeface="Montserrat"/>
              </a:rPr>
              <a:t>UN PETIT PLUS</a:t>
            </a:r>
            <a:endParaRPr b="1" sz="1800">
              <a:highlight>
                <a:srgbClr val="8E7CC3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67" name="Google Shape;46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150" y="663900"/>
            <a:ext cx="443400" cy="4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46"/>
          <p:cNvSpPr/>
          <p:nvPr/>
        </p:nvSpPr>
        <p:spPr>
          <a:xfrm>
            <a:off x="7397025" y="1578957"/>
            <a:ext cx="977400" cy="376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Pas de réponse</a:t>
            </a:r>
            <a:endParaRPr b="1" sz="700">
              <a:solidFill>
                <a:srgbClr val="000000"/>
              </a:solidFill>
            </a:endParaRPr>
          </a:p>
        </p:txBody>
      </p:sp>
      <p:sp>
        <p:nvSpPr>
          <p:cNvPr id="469" name="Google Shape;469;p46"/>
          <p:cNvSpPr/>
          <p:nvPr/>
        </p:nvSpPr>
        <p:spPr>
          <a:xfrm>
            <a:off x="362600" y="2723182"/>
            <a:ext cx="930000" cy="424800"/>
          </a:xfrm>
          <a:prstGeom prst="roundRect">
            <a:avLst>
              <a:gd fmla="val 32362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</a:rPr>
              <a:t>Requête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470" name="Google Shape;470;p46"/>
          <p:cNvSpPr txBox="1"/>
          <p:nvPr/>
        </p:nvSpPr>
        <p:spPr>
          <a:xfrm>
            <a:off x="7397025" y="4844863"/>
            <a:ext cx="12783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Tutoriels + Produits</a:t>
            </a:r>
            <a:endParaRPr sz="800">
              <a:solidFill>
                <a:srgbClr val="000000"/>
              </a:solidFill>
            </a:endParaRPr>
          </a:p>
        </p:txBody>
      </p:sp>
      <p:cxnSp>
        <p:nvCxnSpPr>
          <p:cNvPr id="471" name="Google Shape;471;p46"/>
          <p:cNvCxnSpPr>
            <a:stCxn id="469" idx="3"/>
            <a:endCxn id="472" idx="1"/>
          </p:cNvCxnSpPr>
          <p:nvPr/>
        </p:nvCxnSpPr>
        <p:spPr>
          <a:xfrm flipH="1" rot="10800000">
            <a:off x="1292600" y="1807882"/>
            <a:ext cx="1610400" cy="1127700"/>
          </a:xfrm>
          <a:prstGeom prst="curvedConnector3">
            <a:avLst>
              <a:gd fmla="val 49997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3" name="Google Shape;473;p46"/>
          <p:cNvSpPr txBox="1"/>
          <p:nvPr/>
        </p:nvSpPr>
        <p:spPr>
          <a:xfrm>
            <a:off x="1907850" y="2101875"/>
            <a:ext cx="784800" cy="247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/>
              <a:t>Contrôle de sécurité</a:t>
            </a:r>
            <a:endParaRPr b="1" sz="500">
              <a:solidFill>
                <a:srgbClr val="000000"/>
              </a:solidFill>
            </a:endParaRPr>
          </a:p>
        </p:txBody>
      </p:sp>
      <p:cxnSp>
        <p:nvCxnSpPr>
          <p:cNvPr id="474" name="Google Shape;474;p46"/>
          <p:cNvCxnSpPr>
            <a:stCxn id="469" idx="3"/>
            <a:endCxn id="475" idx="1"/>
          </p:cNvCxnSpPr>
          <p:nvPr/>
        </p:nvCxnSpPr>
        <p:spPr>
          <a:xfrm>
            <a:off x="1292600" y="2935582"/>
            <a:ext cx="2166300" cy="47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6" name="Google Shape;476;p46"/>
          <p:cNvSpPr txBox="1"/>
          <p:nvPr/>
        </p:nvSpPr>
        <p:spPr>
          <a:xfrm>
            <a:off x="1907875" y="2811825"/>
            <a:ext cx="784800" cy="247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/>
              <a:t>Contrôle de validité</a:t>
            </a:r>
            <a:endParaRPr b="1" sz="500">
              <a:solidFill>
                <a:srgbClr val="000000"/>
              </a:solidFill>
            </a:endParaRPr>
          </a:p>
        </p:txBody>
      </p:sp>
      <p:sp>
        <p:nvSpPr>
          <p:cNvPr id="472" name="Google Shape;472;p46"/>
          <p:cNvSpPr/>
          <p:nvPr/>
        </p:nvSpPr>
        <p:spPr>
          <a:xfrm>
            <a:off x="2902900" y="1636825"/>
            <a:ext cx="1100425" cy="342300"/>
          </a:xfrm>
          <a:prstGeom prst="flowChartDecision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ok?</a:t>
            </a:r>
            <a:endParaRPr sz="800"/>
          </a:p>
        </p:txBody>
      </p:sp>
      <p:sp>
        <p:nvSpPr>
          <p:cNvPr id="477" name="Google Shape;477;p46"/>
          <p:cNvSpPr/>
          <p:nvPr/>
        </p:nvSpPr>
        <p:spPr>
          <a:xfrm>
            <a:off x="4009026" y="4157425"/>
            <a:ext cx="1170275" cy="460200"/>
          </a:xfrm>
          <a:prstGeom prst="flowChartDecision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La reponse exist?</a:t>
            </a:r>
            <a:endParaRPr sz="800"/>
          </a:p>
        </p:txBody>
      </p:sp>
      <p:sp>
        <p:nvSpPr>
          <p:cNvPr id="475" name="Google Shape;475;p46"/>
          <p:cNvSpPr/>
          <p:nvPr/>
        </p:nvSpPr>
        <p:spPr>
          <a:xfrm>
            <a:off x="3458913" y="2811538"/>
            <a:ext cx="1100425" cy="342300"/>
          </a:xfrm>
          <a:prstGeom prst="flowChartDecision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ok?</a:t>
            </a:r>
            <a:endParaRPr sz="800"/>
          </a:p>
        </p:txBody>
      </p:sp>
      <p:cxnSp>
        <p:nvCxnSpPr>
          <p:cNvPr id="478" name="Google Shape;478;p46"/>
          <p:cNvCxnSpPr>
            <a:stCxn id="469" idx="3"/>
            <a:endCxn id="477" idx="1"/>
          </p:cNvCxnSpPr>
          <p:nvPr/>
        </p:nvCxnSpPr>
        <p:spPr>
          <a:xfrm>
            <a:off x="1292600" y="2935582"/>
            <a:ext cx="2716500" cy="14520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9" name="Google Shape;479;p46"/>
          <p:cNvCxnSpPr>
            <a:stCxn id="469" idx="3"/>
            <a:endCxn id="477" idx="1"/>
          </p:cNvCxnSpPr>
          <p:nvPr/>
        </p:nvCxnSpPr>
        <p:spPr>
          <a:xfrm>
            <a:off x="1292600" y="2935582"/>
            <a:ext cx="2716500" cy="14520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0" name="Google Shape;480;p46"/>
          <p:cNvCxnSpPr>
            <a:stCxn id="472" idx="3"/>
            <a:endCxn id="468" idx="1"/>
          </p:cNvCxnSpPr>
          <p:nvPr/>
        </p:nvCxnSpPr>
        <p:spPr>
          <a:xfrm flipH="1" rot="10800000">
            <a:off x="4003325" y="1767175"/>
            <a:ext cx="3393600" cy="40800"/>
          </a:xfrm>
          <a:prstGeom prst="curvedConnector3">
            <a:avLst>
              <a:gd fmla="val 50001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1" name="Google Shape;481;p46"/>
          <p:cNvCxnSpPr>
            <a:stCxn id="472" idx="3"/>
            <a:endCxn id="475" idx="0"/>
          </p:cNvCxnSpPr>
          <p:nvPr/>
        </p:nvCxnSpPr>
        <p:spPr>
          <a:xfrm>
            <a:off x="4003325" y="1807975"/>
            <a:ext cx="5700" cy="1003500"/>
          </a:xfrm>
          <a:prstGeom prst="curvedConnector2">
            <a:avLst/>
          </a:prstGeom>
          <a:noFill/>
          <a:ln cap="flat" cmpd="sng" w="9525">
            <a:solidFill>
              <a:srgbClr val="1D946E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2" name="Google Shape;482;p46"/>
          <p:cNvCxnSpPr>
            <a:stCxn id="475" idx="3"/>
            <a:endCxn id="468" idx="1"/>
          </p:cNvCxnSpPr>
          <p:nvPr/>
        </p:nvCxnSpPr>
        <p:spPr>
          <a:xfrm flipH="1" rot="10800000">
            <a:off x="4559338" y="1767088"/>
            <a:ext cx="2837700" cy="1215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3" name="Google Shape;483;p46"/>
          <p:cNvCxnSpPr>
            <a:stCxn id="475" idx="3"/>
            <a:endCxn id="477" idx="0"/>
          </p:cNvCxnSpPr>
          <p:nvPr/>
        </p:nvCxnSpPr>
        <p:spPr>
          <a:xfrm>
            <a:off x="4559338" y="2982688"/>
            <a:ext cx="34800" cy="1174800"/>
          </a:xfrm>
          <a:prstGeom prst="curvedConnector2">
            <a:avLst/>
          </a:prstGeom>
          <a:noFill/>
          <a:ln cap="flat" cmpd="sng" w="9525">
            <a:solidFill>
              <a:srgbClr val="1D946E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4" name="Google Shape;484;p46"/>
          <p:cNvCxnSpPr>
            <a:stCxn id="469" idx="3"/>
            <a:endCxn id="477" idx="1"/>
          </p:cNvCxnSpPr>
          <p:nvPr/>
        </p:nvCxnSpPr>
        <p:spPr>
          <a:xfrm>
            <a:off x="1292600" y="2935582"/>
            <a:ext cx="2716500" cy="1452000"/>
          </a:xfrm>
          <a:prstGeom prst="curvedConnector3">
            <a:avLst>
              <a:gd fmla="val 4999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5" name="Google Shape;485;p46"/>
          <p:cNvSpPr txBox="1"/>
          <p:nvPr/>
        </p:nvSpPr>
        <p:spPr>
          <a:xfrm>
            <a:off x="1929625" y="3312925"/>
            <a:ext cx="784800" cy="2475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/>
              <a:t>Détection d'intention</a:t>
            </a:r>
            <a:endParaRPr b="1" sz="500">
              <a:solidFill>
                <a:srgbClr val="000000"/>
              </a:solidFill>
            </a:endParaRPr>
          </a:p>
        </p:txBody>
      </p:sp>
      <p:pic>
        <p:nvPicPr>
          <p:cNvPr id="486" name="Google Shape;486;p46"/>
          <p:cNvPicPr preferRelativeResize="0"/>
          <p:nvPr/>
        </p:nvPicPr>
        <p:blipFill rotWithShape="1">
          <a:blip r:embed="rId4">
            <a:alphaModFix/>
          </a:blip>
          <a:srcRect b="25349" l="17443" r="16236" t="26984"/>
          <a:stretch/>
        </p:blipFill>
        <p:spPr>
          <a:xfrm>
            <a:off x="7323825" y="3920170"/>
            <a:ext cx="1408507" cy="101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7850" y="4037420"/>
            <a:ext cx="1100432" cy="604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8" name="Google Shape;488;p46"/>
          <p:cNvCxnSpPr>
            <a:stCxn id="477" idx="3"/>
            <a:endCxn id="486" idx="1"/>
          </p:cNvCxnSpPr>
          <p:nvPr/>
        </p:nvCxnSpPr>
        <p:spPr>
          <a:xfrm>
            <a:off x="5179301" y="4387525"/>
            <a:ext cx="2144400" cy="387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rgbClr val="1D946E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89" name="Google Shape;489;p46"/>
          <p:cNvSpPr txBox="1"/>
          <p:nvPr/>
        </p:nvSpPr>
        <p:spPr>
          <a:xfrm>
            <a:off x="6025313" y="4283125"/>
            <a:ext cx="8241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/>
              <a:t>Générer une réponse</a:t>
            </a:r>
            <a:endParaRPr b="1" sz="500">
              <a:solidFill>
                <a:srgbClr val="000000"/>
              </a:solidFill>
            </a:endParaRPr>
          </a:p>
        </p:txBody>
      </p:sp>
      <p:cxnSp>
        <p:nvCxnSpPr>
          <p:cNvPr id="490" name="Google Shape;490;p46"/>
          <p:cNvCxnSpPr>
            <a:stCxn id="477" idx="3"/>
            <a:endCxn id="468" idx="1"/>
          </p:cNvCxnSpPr>
          <p:nvPr/>
        </p:nvCxnSpPr>
        <p:spPr>
          <a:xfrm flipH="1" rot="10800000">
            <a:off x="5179301" y="1767325"/>
            <a:ext cx="2217600" cy="2620200"/>
          </a:xfrm>
          <a:prstGeom prst="curvedConnector3">
            <a:avLst>
              <a:gd fmla="val 50003" name="adj1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1" name="Google Shape;491;p46"/>
          <p:cNvSpPr txBox="1"/>
          <p:nvPr/>
        </p:nvSpPr>
        <p:spPr>
          <a:xfrm>
            <a:off x="4957725" y="1469875"/>
            <a:ext cx="46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K.O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492" name="Google Shape;492;p46"/>
          <p:cNvSpPr txBox="1"/>
          <p:nvPr/>
        </p:nvSpPr>
        <p:spPr>
          <a:xfrm>
            <a:off x="5052825" y="2406900"/>
            <a:ext cx="46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K.O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493" name="Google Shape;493;p46"/>
          <p:cNvSpPr txBox="1"/>
          <p:nvPr/>
        </p:nvSpPr>
        <p:spPr>
          <a:xfrm>
            <a:off x="5509600" y="3335338"/>
            <a:ext cx="46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00"/>
                </a:solidFill>
              </a:rPr>
              <a:t>K.O</a:t>
            </a:r>
            <a:endParaRPr sz="1000">
              <a:solidFill>
                <a:srgbClr val="FF0000"/>
              </a:solidFill>
            </a:endParaRPr>
          </a:p>
        </p:txBody>
      </p:sp>
      <p:sp>
        <p:nvSpPr>
          <p:cNvPr id="494" name="Google Shape;494;p46"/>
          <p:cNvSpPr txBox="1"/>
          <p:nvPr/>
        </p:nvSpPr>
        <p:spPr>
          <a:xfrm>
            <a:off x="4594150" y="3458863"/>
            <a:ext cx="46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D946E"/>
                </a:solidFill>
              </a:rPr>
              <a:t>OK!</a:t>
            </a:r>
            <a:endParaRPr sz="1000">
              <a:solidFill>
                <a:srgbClr val="1D946E"/>
              </a:solidFill>
            </a:endParaRPr>
          </a:p>
        </p:txBody>
      </p:sp>
      <p:sp>
        <p:nvSpPr>
          <p:cNvPr id="495" name="Google Shape;495;p46"/>
          <p:cNvSpPr txBox="1"/>
          <p:nvPr/>
        </p:nvSpPr>
        <p:spPr>
          <a:xfrm>
            <a:off x="4003325" y="2056263"/>
            <a:ext cx="46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D946E"/>
                </a:solidFill>
              </a:rPr>
              <a:t>OK!</a:t>
            </a:r>
            <a:endParaRPr sz="1000">
              <a:solidFill>
                <a:srgbClr val="1D946E"/>
              </a:solidFill>
            </a:endParaRPr>
          </a:p>
        </p:txBody>
      </p:sp>
      <p:sp>
        <p:nvSpPr>
          <p:cNvPr id="496" name="Google Shape;496;p46"/>
          <p:cNvSpPr txBox="1"/>
          <p:nvPr/>
        </p:nvSpPr>
        <p:spPr>
          <a:xfrm>
            <a:off x="5946250" y="3899613"/>
            <a:ext cx="462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D946E"/>
                </a:solidFill>
              </a:rPr>
              <a:t>OK!</a:t>
            </a:r>
            <a:endParaRPr sz="1000">
              <a:solidFill>
                <a:srgbClr val="1D946E"/>
              </a:solidFill>
            </a:endParaRPr>
          </a:p>
        </p:txBody>
      </p:sp>
      <p:cxnSp>
        <p:nvCxnSpPr>
          <p:cNvPr id="497" name="Google Shape;497;p46"/>
          <p:cNvCxnSpPr>
            <a:stCxn id="469" idx="3"/>
            <a:endCxn id="477" idx="1"/>
          </p:cNvCxnSpPr>
          <p:nvPr/>
        </p:nvCxnSpPr>
        <p:spPr>
          <a:xfrm>
            <a:off x="1292600" y="2935582"/>
            <a:ext cx="2716500" cy="1452000"/>
          </a:xfrm>
          <a:prstGeom prst="curvedConnector3">
            <a:avLst>
              <a:gd fmla="val 2264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8" name="Google Shape;498;p46"/>
          <p:cNvSpPr txBox="1"/>
          <p:nvPr/>
        </p:nvSpPr>
        <p:spPr>
          <a:xfrm>
            <a:off x="1888250" y="3844225"/>
            <a:ext cx="7848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/>
              <a:t>Récupération de documents</a:t>
            </a:r>
            <a:endParaRPr b="1" sz="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4925" y="1839600"/>
            <a:ext cx="1153000" cy="10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Comment mesurons-nous la performance de notre système ? 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Et comment le faire 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 manière évolutive ?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5" name="Google Shape;50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57477"/>
            <a:ext cx="457350" cy="6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"/>
          <p:cNvSpPr txBox="1"/>
          <p:nvPr>
            <p:ph type="title"/>
          </p:nvPr>
        </p:nvSpPr>
        <p:spPr>
          <a:xfrm>
            <a:off x="311700" y="114500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Montserrat"/>
                <a:ea typeface="Montserrat"/>
                <a:cs typeface="Montserrat"/>
                <a:sym typeface="Montserrat"/>
              </a:rPr>
              <a:t>Les métriques RAG standard ne suffisent pas…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1" name="Google Shape;511;p48"/>
          <p:cNvSpPr/>
          <p:nvPr/>
        </p:nvSpPr>
        <p:spPr>
          <a:xfrm>
            <a:off x="4068425" y="2395595"/>
            <a:ext cx="930000" cy="424800"/>
          </a:xfrm>
          <a:prstGeom prst="roundRect">
            <a:avLst>
              <a:gd fmla="val 32362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FFFFFF"/>
                </a:solidFill>
              </a:rPr>
              <a:t>Métriques d’évaluation RAG</a:t>
            </a:r>
            <a:endParaRPr sz="700">
              <a:solidFill>
                <a:srgbClr val="FFFFFF"/>
              </a:solidFill>
            </a:endParaRPr>
          </a:p>
        </p:txBody>
      </p:sp>
      <p:cxnSp>
        <p:nvCxnSpPr>
          <p:cNvPr id="512" name="Google Shape;512;p48"/>
          <p:cNvCxnSpPr>
            <a:stCxn id="511" idx="2"/>
            <a:endCxn id="513" idx="0"/>
          </p:cNvCxnSpPr>
          <p:nvPr/>
        </p:nvCxnSpPr>
        <p:spPr>
          <a:xfrm rot="5400000">
            <a:off x="3556175" y="2672645"/>
            <a:ext cx="829500" cy="11250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3" name="Google Shape;513;p48"/>
          <p:cNvSpPr/>
          <p:nvPr/>
        </p:nvSpPr>
        <p:spPr>
          <a:xfrm>
            <a:off x="2919650" y="3649932"/>
            <a:ext cx="977400" cy="376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Faithfulness </a:t>
            </a:r>
            <a:endParaRPr b="1" sz="700"/>
          </a:p>
        </p:txBody>
      </p:sp>
      <p:sp>
        <p:nvSpPr>
          <p:cNvPr id="514" name="Google Shape;514;p48"/>
          <p:cNvSpPr/>
          <p:nvPr/>
        </p:nvSpPr>
        <p:spPr>
          <a:xfrm>
            <a:off x="2919650" y="4180382"/>
            <a:ext cx="977400" cy="376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Relevance</a:t>
            </a:r>
            <a:endParaRPr b="1" sz="700"/>
          </a:p>
        </p:txBody>
      </p:sp>
      <p:cxnSp>
        <p:nvCxnSpPr>
          <p:cNvPr id="515" name="Google Shape;515;p48"/>
          <p:cNvCxnSpPr>
            <a:stCxn id="511" idx="2"/>
            <a:endCxn id="516" idx="0"/>
          </p:cNvCxnSpPr>
          <p:nvPr/>
        </p:nvCxnSpPr>
        <p:spPr>
          <a:xfrm flipH="1" rot="-5400000">
            <a:off x="4815875" y="2537945"/>
            <a:ext cx="850500" cy="1415400"/>
          </a:xfrm>
          <a:prstGeom prst="curvedConnector3">
            <a:avLst>
              <a:gd fmla="val 50002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6" name="Google Shape;516;p48"/>
          <p:cNvSpPr/>
          <p:nvPr/>
        </p:nvSpPr>
        <p:spPr>
          <a:xfrm>
            <a:off x="5460250" y="3670932"/>
            <a:ext cx="977400" cy="376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Context Precision </a:t>
            </a:r>
            <a:endParaRPr b="1" sz="700"/>
          </a:p>
        </p:txBody>
      </p:sp>
      <p:sp>
        <p:nvSpPr>
          <p:cNvPr id="517" name="Google Shape;517;p48"/>
          <p:cNvSpPr/>
          <p:nvPr/>
        </p:nvSpPr>
        <p:spPr>
          <a:xfrm>
            <a:off x="5460250" y="4142232"/>
            <a:ext cx="977400" cy="376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/>
              <a:t>Context Recall</a:t>
            </a:r>
            <a:endParaRPr b="1" sz="700"/>
          </a:p>
        </p:txBody>
      </p:sp>
      <p:sp>
        <p:nvSpPr>
          <p:cNvPr id="518" name="Google Shape;518;p48"/>
          <p:cNvSpPr txBox="1"/>
          <p:nvPr/>
        </p:nvSpPr>
        <p:spPr>
          <a:xfrm>
            <a:off x="4843225" y="3068775"/>
            <a:ext cx="8574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>
                <a:solidFill>
                  <a:schemeClr val="dk1"/>
                </a:solidFill>
              </a:rPr>
              <a:t>Récupération de documents</a:t>
            </a:r>
            <a:endParaRPr b="1" sz="500"/>
          </a:p>
        </p:txBody>
      </p:sp>
      <p:sp>
        <p:nvSpPr>
          <p:cNvPr id="519" name="Google Shape;519;p48"/>
          <p:cNvSpPr txBox="1"/>
          <p:nvPr/>
        </p:nvSpPr>
        <p:spPr>
          <a:xfrm>
            <a:off x="3282113" y="3068775"/>
            <a:ext cx="824100" cy="24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/>
              <a:t>Générer une réponse</a:t>
            </a:r>
            <a:endParaRPr b="1" sz="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Métriques basées sur des rubriques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5" name="Google Shape;525;p49"/>
          <p:cNvSpPr txBox="1"/>
          <p:nvPr>
            <p:ph idx="1" type="body"/>
          </p:nvPr>
        </p:nvSpPr>
        <p:spPr>
          <a:xfrm>
            <a:off x="311700" y="12444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Exemple</a:t>
            </a: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sz="1100">
              <a:solidFill>
                <a:srgbClr val="3747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« Idées pour une cuisine rustique mais moderne ? »</a:t>
            </a:r>
            <a:endParaRPr sz="11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Rubriques générées par Google GenAI Evals: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Correspondance au style demandé.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Diversité des idées/matériaux proposés.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"/>
              <a:buAutoNum type="arabicPeriod"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Utilisation d'un langage descriptif et sensoriel.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900"/>
              </a:spcBef>
              <a:spcAft>
                <a:spcPts val="120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Métriques basées sur des rubriques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222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1" name="Google Shape;531;p50"/>
          <p:cNvSpPr txBox="1"/>
          <p:nvPr>
            <p:ph idx="1" type="body"/>
          </p:nvPr>
        </p:nvSpPr>
        <p:spPr>
          <a:xfrm>
            <a:off x="311700" y="12444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Lors de l'évaluation, le service d'évaluation Gen AI évalue la réponse en fonction de chaque rubrique :</a:t>
            </a:r>
            <a:endParaRPr sz="120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Rubric 1</a:t>
            </a: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: 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Correspondance au style demandé.</a:t>
            </a:r>
            <a:endParaRPr sz="120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Verdict</a:t>
            </a: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100">
                <a:solidFill>
                  <a:srgbClr val="37474F"/>
                </a:solidFill>
                <a:highlight>
                  <a:srgbClr val="93C47D"/>
                </a:highlight>
                <a:latin typeface="Montserrat"/>
                <a:ea typeface="Montserrat"/>
                <a:cs typeface="Montserrat"/>
                <a:sym typeface="Montserrat"/>
              </a:rPr>
              <a:t>Pass</a:t>
            </a:r>
            <a:endParaRPr sz="1100">
              <a:solidFill>
                <a:srgbClr val="37474F"/>
              </a:solidFill>
              <a:highlight>
                <a:srgbClr val="93C47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Reason</a:t>
            </a: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: …</a:t>
            </a:r>
            <a:endParaRPr sz="120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Rubric 2</a:t>
            </a: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: 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Diversité des idées/matériaux proposés.</a:t>
            </a:r>
            <a:endParaRPr sz="120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Verdict</a:t>
            </a: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100">
                <a:solidFill>
                  <a:srgbClr val="37474F"/>
                </a:solidFill>
                <a:highlight>
                  <a:srgbClr val="93C47D"/>
                </a:highlight>
                <a:latin typeface="Montserrat"/>
                <a:ea typeface="Montserrat"/>
                <a:cs typeface="Montserrat"/>
                <a:sym typeface="Montserrat"/>
              </a:rPr>
              <a:t>Pass</a:t>
            </a:r>
            <a:endParaRPr sz="1100">
              <a:solidFill>
                <a:srgbClr val="37474F"/>
              </a:solidFill>
              <a:highlight>
                <a:srgbClr val="93C47D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Reason</a:t>
            </a: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: …</a:t>
            </a:r>
            <a:endParaRPr sz="120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Rubric 3</a:t>
            </a: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: 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Utilisation d'un langage descriptif et sensoriel.</a:t>
            </a:r>
            <a:endParaRPr sz="120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Verdict</a:t>
            </a: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" sz="1100">
                <a:solidFill>
                  <a:srgbClr val="37474F"/>
                </a:solidFill>
                <a:highlight>
                  <a:srgbClr val="E06666"/>
                </a:highlight>
                <a:latin typeface="Montserrat"/>
                <a:ea typeface="Montserrat"/>
                <a:cs typeface="Montserrat"/>
                <a:sym typeface="Montserrat"/>
              </a:rPr>
              <a:t>Fail</a:t>
            </a:r>
            <a:endParaRPr sz="1100">
              <a:solidFill>
                <a:srgbClr val="37474F"/>
              </a:solidFill>
              <a:highlight>
                <a:srgbClr val="E06666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1200"/>
              <a:buFont typeface="Roboto"/>
              <a:buChar char="●"/>
            </a:pPr>
            <a:r>
              <a:rPr b="1"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Reason</a:t>
            </a:r>
            <a:r>
              <a:rPr lang="en" sz="1200">
                <a:solidFill>
                  <a:srgbClr val="202124"/>
                </a:solidFill>
                <a:latin typeface="Montserrat"/>
                <a:ea typeface="Montserrat"/>
                <a:cs typeface="Montserrat"/>
                <a:sym typeface="Montserrat"/>
              </a:rPr>
              <a:t>: …</a:t>
            </a:r>
            <a:endParaRPr sz="1200">
              <a:solidFill>
                <a:srgbClr val="20212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Conclusion :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1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«La réponse obtient un taux de réussite de 66,7 % car, bien que précise et variée, le langage n'est pas jugé assez engageant.»</a:t>
            </a:r>
            <a:endParaRPr sz="1200">
              <a:solidFill>
                <a:srgbClr val="202124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800">
                <a:latin typeface="Montserrat"/>
                <a:ea typeface="Montserrat"/>
                <a:cs typeface="Montserrat"/>
                <a:sym typeface="Montserrat"/>
              </a:rPr>
              <a:t>BOUCLE DE RÉTROACTION CONTINUE </a:t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7" name="Google Shape;537;p51"/>
          <p:cNvSpPr txBox="1"/>
          <p:nvPr>
            <p:ph idx="1" type="body"/>
          </p:nvPr>
        </p:nvSpPr>
        <p:spPr>
          <a:xfrm>
            <a:off x="311700" y="2255475"/>
            <a:ext cx="8520600" cy="26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L'utilisation conjointe des </a:t>
            </a: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études de groupes d'utilisateurs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et du </a:t>
            </a:r>
            <a:r>
              <a:rPr b="1"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 LLM-as-a-Judge » </a:t>
            </a: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permet de traduire la valeur qualitative humaine en métriques techniques quantitatives à grande échelle.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8" name="Google Shape;538;p51"/>
          <p:cNvPicPr preferRelativeResize="0"/>
          <p:nvPr/>
        </p:nvPicPr>
        <p:blipFill rotWithShape="1">
          <a:blip r:embed="rId3">
            <a:alphaModFix/>
          </a:blip>
          <a:srcRect b="140" l="0" r="0" t="130"/>
          <a:stretch/>
        </p:blipFill>
        <p:spPr>
          <a:xfrm>
            <a:off x="2049225" y="1205375"/>
            <a:ext cx="4883124" cy="272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098" y="2052973"/>
            <a:ext cx="451450" cy="42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0238" y="2225100"/>
            <a:ext cx="377600" cy="5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 PROBLÈME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88">
                <a:solidFill>
                  <a:schemeClr val="lt1"/>
                </a:solidFill>
              </a:rPr>
              <a:t>LA BARRE DE RECHERCHE NE COMPREND PAS L'INTENTION</a:t>
            </a:r>
            <a:endParaRPr b="1" sz="3488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4" name="Google Shape;544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5000"/>
              <a:buNone/>
            </a:pP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What’s next?: 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5000"/>
              <a:buNone/>
            </a:pPr>
            <a:r>
              <a:rPr b="1" lang="en" sz="22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Philosophie de « Briques Élémentaires»</a:t>
            </a:r>
            <a:endParaRPr b="1" sz="2200">
              <a:solidFill>
                <a:srgbClr val="FFE9E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5" name="Google Shape;54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725" y="1407003"/>
            <a:ext cx="6317775" cy="295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 équipes internes peuvent exploiter notre API pour créer des outils spécialisés garantissant une expérience intelligente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 SmartCX»</a:t>
            </a: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cohérente sur l'ensemble du site.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 double flux de feedbacks (consommateurs direct et indirect) permet d'affiner le moteur central avec précision.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1" name="Google Shape;55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What’s next: </a:t>
            </a:r>
            <a:r>
              <a:rPr b="1" lang="en" sz="2200">
                <a:solidFill>
                  <a:srgbClr val="FFE9E5"/>
                </a:solidFill>
                <a:latin typeface="Montserrat"/>
                <a:ea typeface="Montserrat"/>
                <a:cs typeface="Montserrat"/>
                <a:sym typeface="Montserrat"/>
              </a:rPr>
              <a:t>"Building Block" Philosophy</a:t>
            </a:r>
            <a:endParaRPr b="1" sz="2200">
              <a:solidFill>
                <a:srgbClr val="FFE9E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3325" y="2443299"/>
            <a:ext cx="366225" cy="54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5775" y="1785825"/>
            <a:ext cx="1153000" cy="107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CONCLUSION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155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5"/>
          <p:cNvSpPr txBox="1"/>
          <p:nvPr>
            <p:ph idx="1" type="body"/>
          </p:nvPr>
        </p:nvSpPr>
        <p:spPr>
          <a:xfrm>
            <a:off x="311700" y="1128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 succès d'un projet de RAG ne s'arrête pas à sa mise en production ; </a:t>
            </a: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il commence au premier feedback utilisateur.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Aller au-delà du RAG : </a:t>
            </a:r>
            <a:r>
              <a:rPr lang="en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 peut promouvoir des contenus, offres et solutions adaptées aux utilisateurs en fonction de leur intention. 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Montserrat"/>
                <a:ea typeface="Montserrat"/>
                <a:cs typeface="Montserrat"/>
                <a:sym typeface="Montserrat"/>
              </a:rPr>
              <a:t>Takeaways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499702" y="628543"/>
            <a:ext cx="327900" cy="49185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56"/>
          <p:cNvSpPr txBox="1"/>
          <p:nvPr/>
        </p:nvSpPr>
        <p:spPr>
          <a:xfrm>
            <a:off x="67225" y="289100"/>
            <a:ext cx="8960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EQUIPE</a:t>
            </a:r>
            <a:r>
              <a:rPr lang="en" sz="4200">
                <a:solidFill>
                  <a:srgbClr val="0097A7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" sz="420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D’ADVANCED SEARCH</a:t>
            </a:r>
            <a:endParaRPr sz="4200">
              <a:solidFill>
                <a:schemeClr val="lt1"/>
              </a:solidFill>
            </a:endParaRPr>
          </a:p>
        </p:txBody>
      </p:sp>
      <p:sp>
        <p:nvSpPr>
          <p:cNvPr id="571" name="Google Shape;571;p56"/>
          <p:cNvSpPr/>
          <p:nvPr/>
        </p:nvSpPr>
        <p:spPr>
          <a:xfrm>
            <a:off x="5225" y="2078375"/>
            <a:ext cx="10542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PRODUCT</a:t>
            </a:r>
            <a:endParaRPr sz="11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DEV</a:t>
            </a:r>
            <a:endParaRPr sz="11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TEAM</a:t>
            </a:r>
            <a:endParaRPr sz="1100">
              <a:solidFill>
                <a:srgbClr val="FFFFF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72" name="Google Shape;572;p56"/>
          <p:cNvSpPr/>
          <p:nvPr/>
        </p:nvSpPr>
        <p:spPr>
          <a:xfrm>
            <a:off x="1053456" y="1755175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6"/>
          <p:cNvSpPr/>
          <p:nvPr/>
        </p:nvSpPr>
        <p:spPr>
          <a:xfrm>
            <a:off x="2263772" y="1755175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6"/>
          <p:cNvSpPr/>
          <p:nvPr/>
        </p:nvSpPr>
        <p:spPr>
          <a:xfrm>
            <a:off x="3474089" y="1755175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56"/>
          <p:cNvSpPr/>
          <p:nvPr/>
        </p:nvSpPr>
        <p:spPr>
          <a:xfrm>
            <a:off x="5907122" y="3608175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FED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56"/>
          <p:cNvSpPr/>
          <p:nvPr/>
        </p:nvSpPr>
        <p:spPr>
          <a:xfrm>
            <a:off x="7117439" y="3608175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FED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6"/>
          <p:cNvSpPr txBox="1"/>
          <p:nvPr/>
        </p:nvSpPr>
        <p:spPr>
          <a:xfrm>
            <a:off x="1050859" y="2365332"/>
            <a:ext cx="1151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GAUDERIC SELLIER</a:t>
            </a:r>
            <a:endParaRPr b="1" sz="900"/>
          </a:p>
        </p:txBody>
      </p:sp>
      <p:sp>
        <p:nvSpPr>
          <p:cNvPr id="578" name="Google Shape;578;p56"/>
          <p:cNvSpPr txBox="1"/>
          <p:nvPr/>
        </p:nvSpPr>
        <p:spPr>
          <a:xfrm>
            <a:off x="2262021" y="2349357"/>
            <a:ext cx="115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INES CHARLET / 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JULIEN HEU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9" name="Google Shape;579;p56"/>
          <p:cNvSpPr txBox="1"/>
          <p:nvPr/>
        </p:nvSpPr>
        <p:spPr>
          <a:xfrm>
            <a:off x="3473234" y="2311482"/>
            <a:ext cx="115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FRANCOIS GAILLARD</a:t>
            </a:r>
            <a:endParaRPr b="1"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0" name="Google Shape;580;p56"/>
          <p:cNvSpPr txBox="1"/>
          <p:nvPr/>
        </p:nvSpPr>
        <p:spPr>
          <a:xfrm>
            <a:off x="5894709" y="4217632"/>
            <a:ext cx="1151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THOMAS QUESTE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581" name="Google Shape;581;p56"/>
          <p:cNvSpPr txBox="1"/>
          <p:nvPr/>
        </p:nvSpPr>
        <p:spPr>
          <a:xfrm>
            <a:off x="7191056" y="4163775"/>
            <a:ext cx="99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ADRIEN LEGRAND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582" name="Google Shape;582;p56"/>
          <p:cNvSpPr/>
          <p:nvPr/>
        </p:nvSpPr>
        <p:spPr>
          <a:xfrm>
            <a:off x="0" y="3934000"/>
            <a:ext cx="10542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AI </a:t>
            </a:r>
            <a:endParaRPr sz="11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ENABLER</a:t>
            </a:r>
            <a:endParaRPr sz="11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TEAM </a:t>
            </a:r>
            <a:endParaRPr sz="1100">
              <a:solidFill>
                <a:schemeClr val="dk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83" name="Google Shape;583;p56"/>
          <p:cNvSpPr/>
          <p:nvPr/>
        </p:nvSpPr>
        <p:spPr>
          <a:xfrm>
            <a:off x="1053456" y="3611500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FED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84" name="Google Shape;584;p56"/>
          <p:cNvSpPr/>
          <p:nvPr/>
        </p:nvSpPr>
        <p:spPr>
          <a:xfrm>
            <a:off x="2263772" y="3611500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FED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585" name="Google Shape;585;p56"/>
          <p:cNvSpPr/>
          <p:nvPr/>
        </p:nvSpPr>
        <p:spPr>
          <a:xfrm>
            <a:off x="3474089" y="3611500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FED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56"/>
          <p:cNvSpPr/>
          <p:nvPr/>
        </p:nvSpPr>
        <p:spPr>
          <a:xfrm>
            <a:off x="4684406" y="3611500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FEDA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7" name="Google Shape;587;p56"/>
          <p:cNvPicPr preferRelativeResize="0"/>
          <p:nvPr/>
        </p:nvPicPr>
        <p:blipFill rotWithShape="1">
          <a:blip r:embed="rId4">
            <a:alphaModFix/>
          </a:blip>
          <a:srcRect b="0" l="2705" r="1372" t="0"/>
          <a:stretch/>
        </p:blipFill>
        <p:spPr>
          <a:xfrm>
            <a:off x="3679006" y="3285570"/>
            <a:ext cx="721200" cy="682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8" name="Google Shape;588;p56"/>
          <p:cNvSpPr txBox="1"/>
          <p:nvPr/>
        </p:nvSpPr>
        <p:spPr>
          <a:xfrm>
            <a:off x="1059884" y="4205682"/>
            <a:ext cx="1151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NAIL KHUSAINOV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589" name="Google Shape;589;p56"/>
          <p:cNvSpPr txBox="1"/>
          <p:nvPr/>
        </p:nvSpPr>
        <p:spPr>
          <a:xfrm>
            <a:off x="2242609" y="4205682"/>
            <a:ext cx="1151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ZI WANG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590" name="Google Shape;590;p56"/>
          <p:cNvSpPr txBox="1"/>
          <p:nvPr/>
        </p:nvSpPr>
        <p:spPr>
          <a:xfrm>
            <a:off x="3474080" y="4151825"/>
            <a:ext cx="110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SVETLANA VASIUKOVA</a:t>
            </a:r>
            <a:endParaRPr b="1" sz="900">
              <a:solidFill>
                <a:schemeClr val="dk1"/>
              </a:solidFill>
            </a:endParaRPr>
          </a:p>
        </p:txBody>
      </p:sp>
      <p:sp>
        <p:nvSpPr>
          <p:cNvPr id="591" name="Google Shape;591;p56"/>
          <p:cNvSpPr txBox="1"/>
          <p:nvPr/>
        </p:nvSpPr>
        <p:spPr>
          <a:xfrm>
            <a:off x="4714806" y="4151825"/>
            <a:ext cx="105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EKATERINA REZANOVICH</a:t>
            </a:r>
            <a:endParaRPr b="1" sz="900">
              <a:solidFill>
                <a:schemeClr val="dk1"/>
              </a:solidFill>
            </a:endParaRPr>
          </a:p>
        </p:txBody>
      </p:sp>
      <p:pic>
        <p:nvPicPr>
          <p:cNvPr id="592" name="Google Shape;59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9726" y="1403412"/>
            <a:ext cx="611700" cy="67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93" name="Google Shape;593;p56"/>
          <p:cNvPicPr preferRelativeResize="0"/>
          <p:nvPr/>
        </p:nvPicPr>
        <p:blipFill rotWithShape="1">
          <a:blip r:embed="rId6">
            <a:alphaModFix/>
          </a:blip>
          <a:srcRect b="7536" l="11657" r="11955" t="11956"/>
          <a:stretch/>
        </p:blipFill>
        <p:spPr>
          <a:xfrm>
            <a:off x="3727493" y="1352875"/>
            <a:ext cx="684300" cy="660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94" name="Google Shape;594;p56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12495" l="0" r="0" t="12503"/>
          <a:stretch/>
        </p:blipFill>
        <p:spPr>
          <a:xfrm>
            <a:off x="2333044" y="1332474"/>
            <a:ext cx="713100" cy="701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95" name="Google Shape;595;p56"/>
          <p:cNvPicPr preferRelativeResize="0"/>
          <p:nvPr/>
        </p:nvPicPr>
        <p:blipFill rotWithShape="1">
          <a:blip r:embed="rId8">
            <a:alphaModFix/>
          </a:blip>
          <a:srcRect b="24410" l="0" r="5006" t="6809"/>
          <a:stretch/>
        </p:blipFill>
        <p:spPr>
          <a:xfrm>
            <a:off x="6083318" y="3268013"/>
            <a:ext cx="744300" cy="71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96" name="Google Shape;596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72218" y="3284663"/>
            <a:ext cx="684350" cy="68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93393" y="3285575"/>
            <a:ext cx="684350" cy="6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56"/>
          <p:cNvPicPr preferRelativeResize="0"/>
          <p:nvPr/>
        </p:nvPicPr>
        <p:blipFill rotWithShape="1">
          <a:blip r:embed="rId11">
            <a:alphaModFix/>
          </a:blip>
          <a:srcRect b="13470" l="11565" r="22537" t="22994"/>
          <a:stretch/>
        </p:blipFill>
        <p:spPr>
          <a:xfrm>
            <a:off x="2446156" y="3268950"/>
            <a:ext cx="744300" cy="717600"/>
          </a:xfrm>
          <a:prstGeom prst="ellipse">
            <a:avLst/>
          </a:prstGeom>
          <a:noFill/>
          <a:ln cap="flat" cmpd="sng" w="38100">
            <a:solidFill>
              <a:srgbClr val="FFAE9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99" name="Google Shape;599;p56"/>
          <p:cNvPicPr preferRelativeResize="0"/>
          <p:nvPr/>
        </p:nvPicPr>
        <p:blipFill rotWithShape="1">
          <a:blip r:embed="rId12">
            <a:alphaModFix/>
          </a:blip>
          <a:srcRect b="43751" l="0" r="0" t="0"/>
          <a:stretch/>
        </p:blipFill>
        <p:spPr>
          <a:xfrm>
            <a:off x="4866818" y="3285600"/>
            <a:ext cx="684300" cy="684300"/>
          </a:xfrm>
          <a:prstGeom prst="ellipse">
            <a:avLst/>
          </a:prstGeom>
          <a:noFill/>
          <a:ln cap="flat" cmpd="sng" w="38100">
            <a:solidFill>
              <a:srgbClr val="FFAE9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00" name="Google Shape;600;p56"/>
          <p:cNvSpPr/>
          <p:nvPr/>
        </p:nvSpPr>
        <p:spPr>
          <a:xfrm>
            <a:off x="5942979" y="1756261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56"/>
          <p:cNvSpPr txBox="1"/>
          <p:nvPr/>
        </p:nvSpPr>
        <p:spPr>
          <a:xfrm>
            <a:off x="5915020" y="2296593"/>
            <a:ext cx="115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UX MAXIME BOULOGNE</a:t>
            </a:r>
            <a:endParaRPr b="1" sz="900"/>
          </a:p>
        </p:txBody>
      </p:sp>
      <p:pic>
        <p:nvPicPr>
          <p:cNvPr id="602" name="Google Shape;602;p5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69092" y="1341186"/>
            <a:ext cx="684300" cy="68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3" name="Google Shape;603;p5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50293" y="1688125"/>
            <a:ext cx="684300" cy="68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04" name="Google Shape;604;p56"/>
          <p:cNvSpPr/>
          <p:nvPr/>
        </p:nvSpPr>
        <p:spPr>
          <a:xfrm>
            <a:off x="4715264" y="1755166"/>
            <a:ext cx="1109100" cy="972900"/>
          </a:xfrm>
          <a:prstGeom prst="roundRect">
            <a:avLst>
              <a:gd fmla="val 16667" name="adj"/>
            </a:avLst>
          </a:prstGeom>
          <a:solidFill>
            <a:srgbClr val="92A4B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56"/>
          <p:cNvSpPr txBox="1"/>
          <p:nvPr/>
        </p:nvSpPr>
        <p:spPr>
          <a:xfrm>
            <a:off x="4763350" y="2333804"/>
            <a:ext cx="105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GREGORY MARFJAN</a:t>
            </a:r>
            <a:endParaRPr b="1" sz="900"/>
          </a:p>
        </p:txBody>
      </p:sp>
      <p:pic>
        <p:nvPicPr>
          <p:cNvPr id="606" name="Google Shape;606;p56"/>
          <p:cNvPicPr preferRelativeResize="0"/>
          <p:nvPr/>
        </p:nvPicPr>
        <p:blipFill rotWithShape="1">
          <a:blip r:embed="rId15">
            <a:alphaModFix/>
          </a:blip>
          <a:srcRect b="13883" l="0" r="0" t="5543"/>
          <a:stretch/>
        </p:blipFill>
        <p:spPr>
          <a:xfrm>
            <a:off x="4936143" y="1329029"/>
            <a:ext cx="708600" cy="708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7" name="Google Shape;607;p5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48992" y="3063213"/>
            <a:ext cx="327900" cy="306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7"/>
          <p:cNvSpPr txBox="1"/>
          <p:nvPr/>
        </p:nvSpPr>
        <p:spPr>
          <a:xfrm>
            <a:off x="2935350" y="1729900"/>
            <a:ext cx="3273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MERCI</a:t>
            </a:r>
            <a:endParaRPr sz="600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613" name="Google Shape;61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695" y="787327"/>
            <a:ext cx="411533" cy="3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7"/>
          <p:cNvPicPr preferRelativeResize="0"/>
          <p:nvPr/>
        </p:nvPicPr>
        <p:blipFill rotWithShape="1">
          <a:blip r:embed="rId4">
            <a:alphaModFix/>
          </a:blip>
          <a:srcRect b="13470" l="11565" r="22537" t="22994"/>
          <a:stretch/>
        </p:blipFill>
        <p:spPr>
          <a:xfrm>
            <a:off x="3286850" y="3484210"/>
            <a:ext cx="744300" cy="7176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5" name="Google Shape;615;p57"/>
          <p:cNvPicPr preferRelativeResize="0"/>
          <p:nvPr/>
        </p:nvPicPr>
        <p:blipFill rotWithShape="1">
          <a:blip r:embed="rId5">
            <a:alphaModFix/>
          </a:blip>
          <a:srcRect b="43751" l="0" r="0" t="0"/>
          <a:stretch/>
        </p:blipFill>
        <p:spPr>
          <a:xfrm>
            <a:off x="5145663" y="3500860"/>
            <a:ext cx="684300" cy="68430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6" name="Google Shape;616;p57"/>
          <p:cNvSpPr txBox="1"/>
          <p:nvPr/>
        </p:nvSpPr>
        <p:spPr>
          <a:xfrm>
            <a:off x="3028318" y="4241082"/>
            <a:ext cx="1151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ZI WANG</a:t>
            </a:r>
            <a:endParaRPr b="1" sz="1500"/>
          </a:p>
        </p:txBody>
      </p:sp>
      <p:sp>
        <p:nvSpPr>
          <p:cNvPr id="617" name="Google Shape;617;p57"/>
          <p:cNvSpPr txBox="1"/>
          <p:nvPr/>
        </p:nvSpPr>
        <p:spPr>
          <a:xfrm>
            <a:off x="4630429" y="4241075"/>
            <a:ext cx="1714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EKATERINA REZANOVICH</a:t>
            </a:r>
            <a:endParaRPr b="1" sz="1500"/>
          </a:p>
        </p:txBody>
      </p:sp>
      <p:pic>
        <p:nvPicPr>
          <p:cNvPr id="618" name="Google Shape;618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6928" y="933588"/>
            <a:ext cx="684300" cy="102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 title="Screen Recording 2026-03-20 at 17.04.35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" y="0"/>
            <a:ext cx="9144000" cy="5137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1495075"/>
            <a:ext cx="8520600" cy="20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PAS DE CONTEXTE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PAS DE GUIDE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PAS DE CHEMIN VERS L'ACHAT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E9E5"/>
                </a:solidFill>
              </a:rPr>
              <a:t>→ UN ÉCART</a:t>
            </a:r>
            <a:endParaRPr b="1"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2950" y="111988"/>
            <a:ext cx="327900" cy="30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8050" y="4579702"/>
            <a:ext cx="375875" cy="5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99925" y="2202975"/>
            <a:ext cx="377600" cy="5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550" y="2010175"/>
            <a:ext cx="778800" cy="7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>
            <p:ph type="title"/>
          </p:nvPr>
        </p:nvSpPr>
        <p:spPr>
          <a:xfrm>
            <a:off x="3502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L'OPPORTUNITÉ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CE QUE LES DONNÉES NOUS ONT DIT AVANT DE CONSTRUIRE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4750" y="161748"/>
            <a:ext cx="207050" cy="1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/>
        </p:nvSpPr>
        <p:spPr>
          <a:xfrm>
            <a:off x="190625" y="161750"/>
            <a:ext cx="881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ANALYSE DES </a:t>
            </a: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INTENTIONS CLIENTS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09" name="Google Shape;109;p20"/>
          <p:cNvGrpSpPr/>
          <p:nvPr/>
        </p:nvGrpSpPr>
        <p:grpSpPr>
          <a:xfrm>
            <a:off x="309881" y="1274425"/>
            <a:ext cx="3430262" cy="969600"/>
            <a:chOff x="2563650" y="2369850"/>
            <a:chExt cx="4016700" cy="969600"/>
          </a:xfrm>
        </p:grpSpPr>
        <p:sp>
          <p:nvSpPr>
            <p:cNvPr id="110" name="Google Shape;110;p20"/>
            <p:cNvSpPr/>
            <p:nvPr/>
          </p:nvSpPr>
          <p:spPr>
            <a:xfrm>
              <a:off x="2563650" y="2369850"/>
              <a:ext cx="4016700" cy="9696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0"/>
            <p:cNvSpPr txBox="1"/>
            <p:nvPr/>
          </p:nvSpPr>
          <p:spPr>
            <a:xfrm>
              <a:off x="2660100" y="2400900"/>
              <a:ext cx="3823800" cy="9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100">
                  <a:solidFill>
                    <a:srgbClr val="92A4B3"/>
                  </a:solidFill>
                </a:rPr>
                <a:t>ANALYSE DE LA LISTE DES CATÉGORIES</a:t>
              </a:r>
              <a:endParaRPr b="1" sz="1100">
                <a:solidFill>
                  <a:srgbClr val="92A4B3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100">
                  <a:solidFill>
                    <a:schemeClr val="dk1"/>
                  </a:solidFill>
                </a:rPr>
                <a:t>Création de la liste de catégories basée sur l'analyse + expertise</a:t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900">
                  <a:solidFill>
                    <a:srgbClr val="FA9791"/>
                  </a:solidFill>
                </a:rPr>
                <a:t>(manuel)</a:t>
              </a:r>
              <a:endParaRPr b="1" sz="1100">
                <a:solidFill>
                  <a:srgbClr val="92A4B3"/>
                </a:solidFill>
              </a:endParaRPr>
            </a:p>
          </p:txBody>
        </p:sp>
      </p:grpSp>
      <p:grpSp>
        <p:nvGrpSpPr>
          <p:cNvPr id="112" name="Google Shape;112;p20"/>
          <p:cNvGrpSpPr/>
          <p:nvPr/>
        </p:nvGrpSpPr>
        <p:grpSpPr>
          <a:xfrm>
            <a:off x="309883" y="3620125"/>
            <a:ext cx="3430262" cy="969600"/>
            <a:chOff x="2563650" y="3812300"/>
            <a:chExt cx="4016700" cy="969600"/>
          </a:xfrm>
        </p:grpSpPr>
        <p:sp>
          <p:nvSpPr>
            <p:cNvPr id="113" name="Google Shape;113;p20"/>
            <p:cNvSpPr/>
            <p:nvPr/>
          </p:nvSpPr>
          <p:spPr>
            <a:xfrm>
              <a:off x="2563650" y="3812300"/>
              <a:ext cx="4016700" cy="9696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0"/>
            <p:cNvSpPr txBox="1"/>
            <p:nvPr/>
          </p:nvSpPr>
          <p:spPr>
            <a:xfrm>
              <a:off x="2682600" y="3857699"/>
              <a:ext cx="3778800" cy="87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100">
                  <a:solidFill>
                    <a:srgbClr val="92A4B3"/>
                  </a:solidFill>
                </a:rPr>
                <a:t>CLASSIFICATION DES REQUÊTES CLIENTS</a:t>
              </a:r>
              <a:endParaRPr b="1" sz="1100">
                <a:solidFill>
                  <a:srgbClr val="92A4B3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1" lang="en" sz="900">
                  <a:solidFill>
                    <a:srgbClr val="FA9791"/>
                  </a:solidFill>
                </a:rPr>
                <a:t>(LLM)</a:t>
              </a:r>
              <a:endParaRPr b="1" i="1" sz="900">
                <a:solidFill>
                  <a:srgbClr val="FA979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100">
                  <a:solidFill>
                    <a:srgbClr val="92A4B3"/>
                  </a:solidFill>
                </a:rPr>
                <a:t>CONTRÔLE QUALITÉ</a:t>
              </a:r>
              <a:endParaRPr b="1" sz="1100">
                <a:solidFill>
                  <a:srgbClr val="92A4B3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900">
                  <a:solidFill>
                    <a:srgbClr val="FA9791"/>
                  </a:solidFill>
                </a:rPr>
                <a:t>(LLM-as-judge)</a:t>
              </a:r>
              <a:endParaRPr b="1" sz="1100">
                <a:solidFill>
                  <a:srgbClr val="92A4B3"/>
                </a:solidFill>
              </a:endParaRPr>
            </a:p>
          </p:txBody>
        </p:sp>
      </p:grpSp>
      <p:cxnSp>
        <p:nvCxnSpPr>
          <p:cNvPr id="115" name="Google Shape;115;p20"/>
          <p:cNvCxnSpPr>
            <a:stCxn id="110" idx="2"/>
            <a:endCxn id="114" idx="0"/>
          </p:cNvCxnSpPr>
          <p:nvPr/>
        </p:nvCxnSpPr>
        <p:spPr>
          <a:xfrm flipH="1" rot="-5400000">
            <a:off x="1314612" y="2954425"/>
            <a:ext cx="1421400" cy="600"/>
          </a:xfrm>
          <a:prstGeom prst="curvedConnector3">
            <a:avLst>
              <a:gd fmla="val 50003" name="adj1"/>
            </a:avLst>
          </a:prstGeom>
          <a:noFill/>
          <a:ln cap="flat" cmpd="sng" w="19050">
            <a:solidFill>
              <a:srgbClr val="92A4B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16" name="Google Shape;116;p20"/>
          <p:cNvSpPr txBox="1"/>
          <p:nvPr/>
        </p:nvSpPr>
        <p:spPr>
          <a:xfrm>
            <a:off x="5454400" y="0"/>
            <a:ext cx="36570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PÉRIMÈTRE</a:t>
            </a:r>
            <a:r>
              <a:rPr b="1" lang="en" sz="800">
                <a:solidFill>
                  <a:srgbClr val="0097A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Leroy Merlin FR</a:t>
            </a:r>
            <a:endParaRPr b="1"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PÉRIODE</a:t>
            </a:r>
            <a:r>
              <a:rPr b="1"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: 2026.01.01 - 2026.01.31 </a:t>
            </a:r>
            <a:endParaRPr b="1"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2837C"/>
                </a:solidFill>
                <a:latin typeface="Montserrat"/>
                <a:ea typeface="Montserrat"/>
                <a:cs typeface="Montserrat"/>
                <a:sym typeface="Montserrat"/>
              </a:rPr>
              <a:t>TAILLE DE L'ÉCHANTILLON </a:t>
            </a:r>
            <a:r>
              <a:rPr b="1"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b="1"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195 590 </a:t>
            </a:r>
            <a:r>
              <a:rPr b="1" lang="en" sz="8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REQUÊTES UNIQUES ALÉATOIRES</a:t>
            </a:r>
            <a:r>
              <a:rPr b="1"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requêtes clients → </a:t>
            </a:r>
            <a:endParaRPr b="1"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1 385 710 au total</a:t>
            </a:r>
            <a:endParaRPr b="1" sz="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rgbClr val="78909C"/>
                </a:solidFill>
                <a:latin typeface="Montserrat"/>
                <a:ea typeface="Montserrat"/>
                <a:cs typeface="Montserrat"/>
                <a:sym typeface="Montserrat"/>
              </a:rPr>
              <a:t>(13 % de toutes les requêtes en jan.)</a:t>
            </a:r>
            <a:endParaRPr b="1" sz="800">
              <a:solidFill>
                <a:srgbClr val="78909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400" y="963850"/>
            <a:ext cx="207050" cy="31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ECDDA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3350" y="123248"/>
            <a:ext cx="207050" cy="1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3998625" y="685275"/>
            <a:ext cx="5042100" cy="43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chemeClr val="lt1"/>
                </a:solidFill>
              </a:rPr>
              <a:t>PRODUCT DISCOVERY </a:t>
            </a:r>
            <a:r>
              <a:rPr lang="en" sz="1100">
                <a:solidFill>
                  <a:schemeClr val="dk1"/>
                </a:solidFill>
              </a:rPr>
              <a:t>: Product Search , Product Accessories and Compatibility , Product Comparison , Product List for Project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chemeClr val="lt1"/>
                </a:solidFill>
              </a:rPr>
              <a:t>GUIDANCE</a:t>
            </a:r>
            <a:r>
              <a:rPr b="1" lang="en" sz="1100">
                <a:solidFill>
                  <a:schemeClr val="dk1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</a:rPr>
              <a:t>: DIY and Usage Guidance, Product Installation Guide  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chemeClr val="lt1"/>
                </a:solidFill>
              </a:rPr>
              <a:t>PLANNING &amp; INSPIRATION </a:t>
            </a:r>
            <a:r>
              <a:rPr b="1" lang="en" sz="1100">
                <a:solidFill>
                  <a:schemeClr val="dk1"/>
                </a:solidFill>
              </a:rPr>
              <a:t>:</a:t>
            </a:r>
            <a:r>
              <a:rPr lang="en" sz="1100">
                <a:solidFill>
                  <a:schemeClr val="dk1"/>
                </a:solidFill>
              </a:rPr>
              <a:t> Inspiration and Design, Project Planning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chemeClr val="lt1"/>
                </a:solidFill>
              </a:rPr>
              <a:t>STOCK &amp; LOGISTICS</a:t>
            </a:r>
            <a:r>
              <a:rPr b="1" lang="en" sz="1100">
                <a:solidFill>
                  <a:schemeClr val="dk1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</a:rPr>
              <a:t>: Product Stock and Availability, Delivery and Shipping , Order Status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chemeClr val="lt1"/>
                </a:solidFill>
              </a:rPr>
              <a:t>STORE &amp; SERVICES</a:t>
            </a:r>
            <a:r>
              <a:rPr lang="en" sz="1100">
                <a:solidFill>
                  <a:schemeClr val="lt1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</a:rPr>
              <a:t>: Store Information, Product Rental, Services, Quote Request, Appointment Booking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chemeClr val="lt1"/>
                </a:solidFill>
              </a:rPr>
              <a:t>TRANSACTIONS &amp; ACCOUNT</a:t>
            </a:r>
            <a:r>
              <a:rPr lang="en" sz="1100">
                <a:solidFill>
                  <a:schemeClr val="dk1"/>
                </a:solidFill>
              </a:rPr>
              <a:t> : Payment, Promotions and Discounts, Returns, Refunds, Loyalty and Pro Account , Account Management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chemeClr val="lt1"/>
                </a:solidFill>
              </a:rPr>
              <a:t>SUPPORT </a:t>
            </a:r>
            <a:r>
              <a:rPr lang="en" sz="1100">
                <a:solidFill>
                  <a:schemeClr val="dk1"/>
                </a:solidFill>
              </a:rPr>
              <a:t>: After Sales Support, Technical Support, Customer Care, Human Agent Request, Email and Notifications, Website Usage</a:t>
            </a:r>
            <a:endParaRPr sz="1100">
              <a:solidFill>
                <a:schemeClr val="lt1"/>
              </a:solidFill>
            </a:endParaRPr>
          </a:p>
          <a:p>
            <a:pPr indent="-298450" lvl="0" marL="457200" rtl="0" algn="just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</a:pPr>
            <a:r>
              <a:rPr b="1" lang="en" sz="1100">
                <a:solidFill>
                  <a:schemeClr val="lt1"/>
                </a:solidFill>
              </a:rPr>
              <a:t>OTHER : not relevant queries / not in previous categories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124" name="Google Shape;124;p21"/>
          <p:cNvSpPr/>
          <p:nvPr/>
        </p:nvSpPr>
        <p:spPr>
          <a:xfrm>
            <a:off x="3836409" y="1552950"/>
            <a:ext cx="251400" cy="2997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9925" y="963850"/>
            <a:ext cx="207050" cy="310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" name="Google Shape;126;p21"/>
          <p:cNvGrpSpPr/>
          <p:nvPr/>
        </p:nvGrpSpPr>
        <p:grpSpPr>
          <a:xfrm>
            <a:off x="309881" y="1274425"/>
            <a:ext cx="3430262" cy="969600"/>
            <a:chOff x="2563650" y="2369850"/>
            <a:chExt cx="4016700" cy="969600"/>
          </a:xfrm>
        </p:grpSpPr>
        <p:sp>
          <p:nvSpPr>
            <p:cNvPr id="127" name="Google Shape;127;p21"/>
            <p:cNvSpPr/>
            <p:nvPr/>
          </p:nvSpPr>
          <p:spPr>
            <a:xfrm>
              <a:off x="2563650" y="2369850"/>
              <a:ext cx="4016700" cy="9696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1"/>
            <p:cNvSpPr txBox="1"/>
            <p:nvPr/>
          </p:nvSpPr>
          <p:spPr>
            <a:xfrm>
              <a:off x="2660100" y="2400900"/>
              <a:ext cx="3823800" cy="90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92A4B3"/>
                  </a:solidFill>
                </a:rPr>
                <a:t>ANALYSE DE LA LISTE DES CATÉGORIES</a:t>
              </a:r>
              <a:endParaRPr b="1" sz="1100">
                <a:solidFill>
                  <a:srgbClr val="92A4B3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dk1"/>
                  </a:solidFill>
                </a:rPr>
                <a:t>Création de la liste de catégories basée sur l'analyse + expertise</a:t>
              </a:r>
              <a:endParaRPr b="1" sz="1100">
                <a:solidFill>
                  <a:schemeClr val="dk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900">
                  <a:solidFill>
                    <a:srgbClr val="FA9791"/>
                  </a:solidFill>
                </a:rPr>
                <a:t>(manuel)</a:t>
              </a:r>
              <a:endParaRPr b="1" sz="1100">
                <a:solidFill>
                  <a:srgbClr val="92A4B3"/>
                </a:solidFill>
              </a:endParaRPr>
            </a:p>
          </p:txBody>
        </p:sp>
      </p:grpSp>
      <p:grpSp>
        <p:nvGrpSpPr>
          <p:cNvPr id="129" name="Google Shape;129;p21"/>
          <p:cNvGrpSpPr/>
          <p:nvPr/>
        </p:nvGrpSpPr>
        <p:grpSpPr>
          <a:xfrm>
            <a:off x="309883" y="3620125"/>
            <a:ext cx="3430262" cy="969600"/>
            <a:chOff x="2563650" y="3812300"/>
            <a:chExt cx="4016700" cy="969600"/>
          </a:xfrm>
        </p:grpSpPr>
        <p:sp>
          <p:nvSpPr>
            <p:cNvPr id="130" name="Google Shape;130;p21"/>
            <p:cNvSpPr/>
            <p:nvPr/>
          </p:nvSpPr>
          <p:spPr>
            <a:xfrm>
              <a:off x="2563650" y="3812300"/>
              <a:ext cx="4016700" cy="9696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1"/>
            <p:cNvSpPr txBox="1"/>
            <p:nvPr/>
          </p:nvSpPr>
          <p:spPr>
            <a:xfrm>
              <a:off x="2682600" y="3857699"/>
              <a:ext cx="3778800" cy="87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92A4B3"/>
                  </a:solidFill>
                </a:rPr>
                <a:t>CLASSIFICATION DES REQUÊTES CLIENTS</a:t>
              </a:r>
              <a:endParaRPr b="1" sz="1100">
                <a:solidFill>
                  <a:srgbClr val="92A4B3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900">
                  <a:solidFill>
                    <a:srgbClr val="FA9791"/>
                  </a:solidFill>
                </a:rPr>
                <a:t>(LLM)</a:t>
              </a:r>
              <a:endParaRPr b="1" i="1" sz="900">
                <a:solidFill>
                  <a:srgbClr val="FA9791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92A4B3"/>
                  </a:solidFill>
                </a:rPr>
                <a:t>CONTRÔLE QUALITÉ</a:t>
              </a:r>
              <a:endParaRPr b="1" sz="1100">
                <a:solidFill>
                  <a:srgbClr val="92A4B3"/>
                </a:solidFill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900">
                  <a:solidFill>
                    <a:srgbClr val="FA9791"/>
                  </a:solidFill>
                </a:rPr>
                <a:t>(LLM-as-judge)</a:t>
              </a:r>
              <a:endParaRPr b="1" sz="1100">
                <a:solidFill>
                  <a:srgbClr val="92A4B3"/>
                </a:solidFill>
              </a:endParaRPr>
            </a:p>
          </p:txBody>
        </p:sp>
      </p:grpSp>
      <p:cxnSp>
        <p:nvCxnSpPr>
          <p:cNvPr id="132" name="Google Shape;132;p21"/>
          <p:cNvCxnSpPr>
            <a:stCxn id="127" idx="2"/>
            <a:endCxn id="131" idx="0"/>
          </p:cNvCxnSpPr>
          <p:nvPr/>
        </p:nvCxnSpPr>
        <p:spPr>
          <a:xfrm flipH="1" rot="-5400000">
            <a:off x="1314612" y="2954425"/>
            <a:ext cx="1421400" cy="600"/>
          </a:xfrm>
          <a:prstGeom prst="curvedConnector3">
            <a:avLst>
              <a:gd fmla="val 50003" name="adj1"/>
            </a:avLst>
          </a:prstGeom>
          <a:noFill/>
          <a:ln cap="flat" cmpd="sng" w="19050">
            <a:solidFill>
              <a:srgbClr val="92A4B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33" name="Google Shape;133;p21"/>
          <p:cNvSpPr txBox="1"/>
          <p:nvPr/>
        </p:nvSpPr>
        <p:spPr>
          <a:xfrm>
            <a:off x="190625" y="161750"/>
            <a:ext cx="8811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ANALYSE DES </a:t>
            </a:r>
            <a:r>
              <a:rPr b="1" lang="en" sz="1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INTENTIONS CLIENTS</a:t>
            </a:r>
            <a:endParaRPr b="1" sz="16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